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
      <p:font typeface="Book Antiqua"/>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BookAntiqua-bold.fntdata"/><Relationship Id="rId27" Type="http://schemas.openxmlformats.org/officeDocument/2006/relationships/font" Target="fonts/BookAntiqua-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ookAntiqua-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BookAntiqua-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ae096374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ae096374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b86f5bbd8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b86f5bbd8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b86f5bbd8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b86f5bbd8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b86f5bbd81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b86f5bbd81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b86f5bbd81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b86f5bbd81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b86f5bbd81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b86f5bbd81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b86f5bbd8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b86f5bbd8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eae0963742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eae0963742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eae0963742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eae0963742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eae096374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eae096374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eb1dfdb03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eb1dfdb0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eae096374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eae096374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b86f5bbd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b86f5bbd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b86f5bbd8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b86f5bbd8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b86f5bbd8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b86f5bbd8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b86f5bbd8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b86f5bbd8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8.png"/><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8.png"/><Relationship Id="rId5"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8.png"/><Relationship Id="rId5"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8.png"/><Relationship Id="rId6"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image" Target="../media/image8.png"/><Relationship Id="rId5"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8.png"/><Relationship Id="rId5"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youtube.com/watch?v=tzNeDos6B0o" TargetMode="External"/><Relationship Id="rId4" Type="http://schemas.openxmlformats.org/officeDocument/2006/relationships/image" Target="../media/image29.jpg"/><Relationship Id="rId5"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www.youtube.com/watch?v=Sn1-H6GbwY8" TargetMode="External"/><Relationship Id="rId4" Type="http://schemas.openxmlformats.org/officeDocument/2006/relationships/image" Target="../media/image18.jpg"/><Relationship Id="rId5"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hyperlink" Target="http://www.youtube.com/watch?v=eMAHD5Ha5Z4" TargetMode="External"/><Relationship Id="rId5"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5.png"/><Relationship Id="rId4" Type="http://schemas.openxmlformats.org/officeDocument/2006/relationships/image" Target="../media/image8.pn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21998" y="101650"/>
            <a:ext cx="1536825" cy="864724"/>
          </a:xfrm>
          <a:prstGeom prst="rect">
            <a:avLst/>
          </a:prstGeom>
          <a:noFill/>
          <a:ln>
            <a:noFill/>
          </a:ln>
        </p:spPr>
      </p:pic>
      <p:sp>
        <p:nvSpPr>
          <p:cNvPr id="55" name="Google Shape;55;p13"/>
          <p:cNvSpPr txBox="1"/>
          <p:nvPr>
            <p:ph idx="2" type="body"/>
          </p:nvPr>
        </p:nvSpPr>
        <p:spPr>
          <a:xfrm>
            <a:off x="4696250" y="724075"/>
            <a:ext cx="4262400" cy="3695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2000"/>
              <a:t>Coming together in John 17 unity to</a:t>
            </a:r>
            <a:endParaRPr sz="2000"/>
          </a:p>
          <a:p>
            <a:pPr indent="-323850" lvl="0" marL="457200" rtl="0" algn="ctr">
              <a:spcBef>
                <a:spcPts val="1200"/>
              </a:spcBef>
              <a:spcAft>
                <a:spcPts val="0"/>
              </a:spcAft>
              <a:buSzPts val="1500"/>
              <a:buChar char="●"/>
            </a:pPr>
            <a:r>
              <a:rPr lang="en" sz="1500"/>
              <a:t>Mourn over our sin in repentance</a:t>
            </a:r>
            <a:endParaRPr sz="1500"/>
          </a:p>
          <a:p>
            <a:pPr indent="-323850" lvl="0" marL="457200" rtl="0" algn="ctr">
              <a:spcBef>
                <a:spcPts val="0"/>
              </a:spcBef>
              <a:spcAft>
                <a:spcPts val="0"/>
              </a:spcAft>
              <a:buSzPts val="1500"/>
              <a:buChar char="●"/>
            </a:pPr>
            <a:r>
              <a:rPr lang="en" sz="1500"/>
              <a:t>Mourn for the lost &amp; unreached</a:t>
            </a:r>
            <a:endParaRPr sz="1500"/>
          </a:p>
          <a:p>
            <a:pPr indent="-323850" lvl="0" marL="457200" rtl="0" algn="ctr">
              <a:spcBef>
                <a:spcPts val="0"/>
              </a:spcBef>
              <a:spcAft>
                <a:spcPts val="0"/>
              </a:spcAft>
              <a:buSzPts val="1500"/>
              <a:buChar char="●"/>
            </a:pPr>
            <a:r>
              <a:rPr lang="en" sz="1500"/>
              <a:t>Yearn for the reconnection of the Jews into the Body of Messiah</a:t>
            </a:r>
            <a:endParaRPr sz="1500"/>
          </a:p>
          <a:p>
            <a:pPr indent="-323850" lvl="0" marL="457200" rtl="0" algn="ctr">
              <a:spcBef>
                <a:spcPts val="0"/>
              </a:spcBef>
              <a:spcAft>
                <a:spcPts val="0"/>
              </a:spcAft>
              <a:buSzPts val="1500"/>
              <a:buChar char="●"/>
            </a:pPr>
            <a:r>
              <a:rPr lang="en" sz="1500"/>
              <a:t>Yearn for the fulfillment of God’s promises</a:t>
            </a:r>
            <a:endParaRPr sz="1500"/>
          </a:p>
          <a:p>
            <a:pPr indent="-323850" lvl="0" marL="457200" rtl="0" algn="ctr">
              <a:spcBef>
                <a:spcPts val="0"/>
              </a:spcBef>
              <a:spcAft>
                <a:spcPts val="0"/>
              </a:spcAft>
              <a:buSzPts val="1500"/>
              <a:buChar char="●"/>
            </a:pPr>
            <a:r>
              <a:rPr lang="en" sz="1500"/>
              <a:t>Yearn for the return of Our Bridegroom</a:t>
            </a:r>
            <a:br>
              <a:rPr lang="en" sz="1500"/>
            </a:br>
            <a:r>
              <a:rPr lang="en" sz="1500"/>
              <a:t>JESUS CHRIST</a:t>
            </a:r>
            <a:endParaRPr sz="1500"/>
          </a:p>
        </p:txBody>
      </p:sp>
      <p:pic>
        <p:nvPicPr>
          <p:cNvPr descr="https://lh6.googleusercontent.com/1XzdIW8vq9cw7qX0cpmrPvhHSwiGdzVkwX1qqAILkRu0dArNfsQZTyZb_XLKb8YX9j2LXEvwgaZW8nUZvVOByq-u_GJAbva66cZU2BM6zPk1QQ7hgZD2N6iAuu5BVJ4oloyA_G-Aghc" id="56" name="Google Shape;56;p13"/>
          <p:cNvPicPr preferRelativeResize="0"/>
          <p:nvPr/>
        </p:nvPicPr>
        <p:blipFill>
          <a:blip r:embed="rId4">
            <a:alphaModFix/>
          </a:blip>
          <a:stretch>
            <a:fillRect/>
          </a:stretch>
        </p:blipFill>
        <p:spPr>
          <a:xfrm>
            <a:off x="265500" y="1932685"/>
            <a:ext cx="4045200" cy="3030690"/>
          </a:xfrm>
          <a:prstGeom prst="rect">
            <a:avLst/>
          </a:prstGeom>
          <a:noFill/>
          <a:ln>
            <a:noFill/>
          </a:ln>
        </p:spPr>
      </p:pic>
      <p:sp>
        <p:nvSpPr>
          <p:cNvPr id="57" name="Google Shape;57;p13"/>
          <p:cNvSpPr txBox="1"/>
          <p:nvPr>
            <p:ph type="title"/>
          </p:nvPr>
        </p:nvSpPr>
        <p:spPr>
          <a:xfrm>
            <a:off x="265500" y="887750"/>
            <a:ext cx="4045200" cy="1274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500"/>
              <a:t>Stopping Cities to </a:t>
            </a:r>
            <a:br>
              <a:rPr lang="en" sz="2500"/>
            </a:br>
            <a:r>
              <a:rPr lang="en" sz="2500"/>
              <a:t>Welcome the King</a:t>
            </a:r>
            <a:endParaRPr sz="2500"/>
          </a:p>
          <a:p>
            <a:pPr indent="0" lvl="0" marL="0" rtl="0" algn="ctr">
              <a:spcBef>
                <a:spcPts val="0"/>
              </a:spcBef>
              <a:spcAft>
                <a:spcPts val="0"/>
              </a:spcAft>
              <a:buNone/>
            </a:pPr>
            <a:r>
              <a:rPr lang="en" sz="2500"/>
              <a:t>25 Sep - 5 Oct 2022</a:t>
            </a:r>
            <a:endParaRPr sz="2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122000" y="190802"/>
            <a:ext cx="8520600" cy="1760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66666"/>
              <a:buFont typeface="Arial"/>
              <a:buNone/>
            </a:pPr>
            <a:r>
              <a:rPr lang="en" sz="3600">
                <a:solidFill>
                  <a:srgbClr val="262626"/>
                </a:solidFill>
                <a:latin typeface="Book Antiqua"/>
                <a:ea typeface="Book Antiqua"/>
                <a:cs typeface="Book Antiqua"/>
                <a:sym typeface="Book Antiqua"/>
              </a:rPr>
              <a:t>Day 5: REGION 5</a:t>
            </a:r>
            <a:br>
              <a:rPr lang="en" sz="3600">
                <a:solidFill>
                  <a:srgbClr val="262626"/>
                </a:solidFill>
                <a:latin typeface="Book Antiqua"/>
                <a:ea typeface="Book Antiqua"/>
                <a:cs typeface="Book Antiqua"/>
                <a:sym typeface="Book Antiqua"/>
              </a:rPr>
            </a:br>
            <a:r>
              <a:rPr lang="en" sz="3600">
                <a:solidFill>
                  <a:srgbClr val="262626"/>
                </a:solidFill>
                <a:latin typeface="Book Antiqua"/>
                <a:ea typeface="Book Antiqua"/>
                <a:cs typeface="Book Antiqua"/>
                <a:sym typeface="Book Antiqua"/>
              </a:rPr>
              <a:t>North Africa/Middle East</a:t>
            </a:r>
            <a:br>
              <a:rPr lang="en" sz="2000">
                <a:solidFill>
                  <a:srgbClr val="262626"/>
                </a:solidFill>
                <a:latin typeface="Book Antiqua"/>
                <a:ea typeface="Book Antiqua"/>
                <a:cs typeface="Book Antiqua"/>
                <a:sym typeface="Book Antiqua"/>
              </a:rPr>
            </a:br>
            <a:r>
              <a:rPr lang="en" sz="2000">
                <a:solidFill>
                  <a:srgbClr val="262626"/>
                </a:solidFill>
                <a:latin typeface="Book Antiqua"/>
                <a:ea typeface="Book Antiqua"/>
                <a:cs typeface="Book Antiqua"/>
                <a:sym typeface="Book Antiqua"/>
              </a:rPr>
              <a:t>19 nations ⬧ 260M population unreached⬧ 385 UPG’s</a:t>
            </a:r>
            <a:endParaRPr sz="2000">
              <a:solidFill>
                <a:srgbClr val="262626"/>
              </a:solidFill>
              <a:latin typeface="Book Antiqua"/>
              <a:ea typeface="Book Antiqua"/>
              <a:cs typeface="Book Antiqua"/>
              <a:sym typeface="Book Antiqua"/>
            </a:endParaRPr>
          </a:p>
          <a:p>
            <a:pPr indent="0" lvl="0" marL="0" rtl="0" algn="ctr">
              <a:spcBef>
                <a:spcPts val="0"/>
              </a:spcBef>
              <a:spcAft>
                <a:spcPts val="0"/>
              </a:spcAft>
              <a:buClr>
                <a:schemeClr val="dk1"/>
              </a:buClr>
              <a:buSzPct val="120000"/>
              <a:buFont typeface="Arial"/>
              <a:buNone/>
            </a:pPr>
            <a:r>
              <a:rPr lang="en" sz="2000">
                <a:solidFill>
                  <a:srgbClr val="262626"/>
                </a:solidFill>
                <a:latin typeface="Book Antiqua"/>
                <a:ea typeface="Book Antiqua"/>
                <a:cs typeface="Book Antiqua"/>
                <a:sym typeface="Book Antiqua"/>
              </a:rPr>
              <a:t>67.2% unreached</a:t>
            </a:r>
            <a:endParaRPr sz="2000">
              <a:solidFill>
                <a:srgbClr val="262626"/>
              </a:solidFill>
              <a:latin typeface="Book Antiqua"/>
              <a:ea typeface="Book Antiqua"/>
              <a:cs typeface="Book Antiqua"/>
              <a:sym typeface="Book Antiqua"/>
            </a:endParaRPr>
          </a:p>
          <a:p>
            <a:pPr indent="0" lvl="0" marL="0" rtl="0" algn="l">
              <a:spcBef>
                <a:spcPts val="0"/>
              </a:spcBef>
              <a:spcAft>
                <a:spcPts val="0"/>
              </a:spcAft>
              <a:buNone/>
            </a:pPr>
            <a:r>
              <a:t/>
            </a:r>
            <a:endParaRPr/>
          </a:p>
        </p:txBody>
      </p:sp>
      <p:sp>
        <p:nvSpPr>
          <p:cNvPr id="141" name="Google Shape;141;p22"/>
          <p:cNvSpPr txBox="1"/>
          <p:nvPr>
            <p:ph idx="1" type="body"/>
          </p:nvPr>
        </p:nvSpPr>
        <p:spPr>
          <a:xfrm>
            <a:off x="244425" y="1951225"/>
            <a:ext cx="3901800" cy="3001800"/>
          </a:xfrm>
          <a:prstGeom prst="rect">
            <a:avLst/>
          </a:prstGeom>
        </p:spPr>
        <p:txBody>
          <a:bodyPr anchorCtr="0" anchor="t" bIns="91425" lIns="91425" spcFirstLastPara="1" rIns="91425" wrap="square" tIns="91425">
            <a:normAutofit lnSpcReduction="20000"/>
          </a:bodyPr>
          <a:lstStyle/>
          <a:p>
            <a:pPr indent="0" lvl="0" marL="0" rtl="0" algn="l">
              <a:lnSpc>
                <a:spcPct val="90000"/>
              </a:lnSpc>
              <a:spcBef>
                <a:spcPts val="0"/>
              </a:spcBef>
              <a:spcAft>
                <a:spcPts val="0"/>
              </a:spcAft>
              <a:buNone/>
            </a:pPr>
            <a:r>
              <a:rPr b="1" lang="en" sz="1900">
                <a:solidFill>
                  <a:srgbClr val="262626"/>
                </a:solidFill>
                <a:latin typeface="Book Antiqua"/>
                <a:ea typeface="Book Antiqua"/>
                <a:cs typeface="Book Antiqua"/>
                <a:sym typeface="Book Antiqua"/>
              </a:rPr>
              <a:t>Bold Witness </a:t>
            </a:r>
            <a:r>
              <a:rPr i="1" lang="en" sz="1900">
                <a:solidFill>
                  <a:srgbClr val="262626"/>
                </a:solidFill>
                <a:latin typeface="Book Antiqua"/>
                <a:ea typeface="Book Antiqua"/>
                <a:cs typeface="Book Antiqua"/>
                <a:sym typeface="Book Antiqua"/>
              </a:rPr>
              <a:t>“Paul entered the synagogue and spoke boldly there for three months, arguing persuasively about the kingdom of God. But some of them became obstinate; they refused to believer and publicly maligned the Way. So Paul left them. He took the disciples with him and had discussions daily in the lecture hall of Tyrannus. This went on for two years, so that all the Jews and Greeks who lived in the province of Asia heard the word of the Lord.” </a:t>
            </a:r>
            <a:r>
              <a:rPr lang="en" sz="1900">
                <a:solidFill>
                  <a:srgbClr val="262626"/>
                </a:solidFill>
                <a:latin typeface="Book Antiqua"/>
                <a:ea typeface="Book Antiqua"/>
                <a:cs typeface="Book Antiqua"/>
                <a:sym typeface="Book Antiqua"/>
              </a:rPr>
              <a:t>Acts 19:8-10</a:t>
            </a:r>
            <a:endParaRPr/>
          </a:p>
        </p:txBody>
      </p:sp>
      <p:pic>
        <p:nvPicPr>
          <p:cNvPr id="142" name="Google Shape;142;p22"/>
          <p:cNvPicPr preferRelativeResize="0"/>
          <p:nvPr/>
        </p:nvPicPr>
        <p:blipFill>
          <a:blip r:embed="rId3">
            <a:alphaModFix/>
          </a:blip>
          <a:stretch>
            <a:fillRect/>
          </a:stretch>
        </p:blipFill>
        <p:spPr>
          <a:xfrm>
            <a:off x="4102911" y="2057075"/>
            <a:ext cx="4502689" cy="3001800"/>
          </a:xfrm>
          <a:prstGeom prst="rect">
            <a:avLst/>
          </a:prstGeom>
          <a:noFill/>
          <a:ln>
            <a:noFill/>
          </a:ln>
        </p:spPr>
      </p:pic>
      <p:pic>
        <p:nvPicPr>
          <p:cNvPr id="143" name="Google Shape;143;p22"/>
          <p:cNvPicPr preferRelativeResize="0"/>
          <p:nvPr/>
        </p:nvPicPr>
        <p:blipFill>
          <a:blip r:embed="rId4">
            <a:alphaModFix/>
          </a:blip>
          <a:stretch>
            <a:fillRect/>
          </a:stretch>
        </p:blipFill>
        <p:spPr>
          <a:xfrm>
            <a:off x="121998" y="101650"/>
            <a:ext cx="1536825" cy="864724"/>
          </a:xfrm>
          <a:prstGeom prst="rect">
            <a:avLst/>
          </a:prstGeom>
          <a:noFill/>
          <a:ln>
            <a:noFill/>
          </a:ln>
        </p:spPr>
      </p:pic>
      <p:pic>
        <p:nvPicPr>
          <p:cNvPr id="144" name="Google Shape;144;p22"/>
          <p:cNvPicPr preferRelativeResize="0"/>
          <p:nvPr/>
        </p:nvPicPr>
        <p:blipFill>
          <a:blip r:embed="rId5">
            <a:alphaModFix/>
          </a:blip>
          <a:stretch>
            <a:fillRect/>
          </a:stretch>
        </p:blipFill>
        <p:spPr>
          <a:xfrm>
            <a:off x="7387175" y="36000"/>
            <a:ext cx="1707425" cy="2117200"/>
          </a:xfrm>
          <a:prstGeom prst="rect">
            <a:avLst/>
          </a:prstGeom>
          <a:noFill/>
          <a:ln>
            <a:noFill/>
          </a:ln>
        </p:spPr>
      </p:pic>
      <p:sp>
        <p:nvSpPr>
          <p:cNvPr id="145" name="Google Shape;145;p22"/>
          <p:cNvSpPr txBox="1"/>
          <p:nvPr/>
        </p:nvSpPr>
        <p:spPr>
          <a:xfrm>
            <a:off x="7387238" y="2099400"/>
            <a:ext cx="1707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N Yemeni Arabs of Saudi Arabia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3"/>
          <p:cNvSpPr txBox="1"/>
          <p:nvPr>
            <p:ph type="title"/>
          </p:nvPr>
        </p:nvSpPr>
        <p:spPr>
          <a:xfrm>
            <a:off x="53725" y="190802"/>
            <a:ext cx="8520600" cy="1746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66666"/>
              <a:buFont typeface="Arial"/>
              <a:buNone/>
            </a:pPr>
            <a:r>
              <a:rPr lang="en" sz="3600">
                <a:solidFill>
                  <a:srgbClr val="262626"/>
                </a:solidFill>
                <a:latin typeface="Book Antiqua"/>
                <a:ea typeface="Book Antiqua"/>
                <a:cs typeface="Book Antiqua"/>
                <a:sym typeface="Book Antiqua"/>
              </a:rPr>
              <a:t>Day 6: REGION 6</a:t>
            </a:r>
            <a:br>
              <a:rPr lang="en" sz="3600">
                <a:solidFill>
                  <a:srgbClr val="262626"/>
                </a:solidFill>
                <a:latin typeface="Book Antiqua"/>
                <a:ea typeface="Book Antiqua"/>
                <a:cs typeface="Book Antiqua"/>
                <a:sym typeface="Book Antiqua"/>
              </a:rPr>
            </a:br>
            <a:r>
              <a:rPr lang="en" sz="3600">
                <a:solidFill>
                  <a:srgbClr val="262626"/>
                </a:solidFill>
                <a:latin typeface="Book Antiqua"/>
                <a:ea typeface="Book Antiqua"/>
                <a:cs typeface="Book Antiqua"/>
                <a:sym typeface="Book Antiqua"/>
              </a:rPr>
              <a:t>East &amp; Southern Africa</a:t>
            </a:r>
            <a:br>
              <a:rPr lang="en" sz="2000">
                <a:solidFill>
                  <a:srgbClr val="262626"/>
                </a:solidFill>
                <a:latin typeface="Book Antiqua"/>
                <a:ea typeface="Book Antiqua"/>
                <a:cs typeface="Book Antiqua"/>
                <a:sym typeface="Book Antiqua"/>
              </a:rPr>
            </a:br>
            <a:r>
              <a:rPr lang="en" sz="2000">
                <a:solidFill>
                  <a:srgbClr val="262626"/>
                </a:solidFill>
                <a:latin typeface="Book Antiqua"/>
                <a:ea typeface="Book Antiqua"/>
                <a:cs typeface="Book Antiqua"/>
                <a:sym typeface="Book Antiqua"/>
              </a:rPr>
              <a:t>28 nations ⬧ 93M population unreached⬧ 349 UPG’s</a:t>
            </a:r>
            <a:endParaRPr sz="2000">
              <a:solidFill>
                <a:srgbClr val="262626"/>
              </a:solidFill>
              <a:latin typeface="Book Antiqua"/>
              <a:ea typeface="Book Antiqua"/>
              <a:cs typeface="Book Antiqua"/>
              <a:sym typeface="Book Antiqua"/>
            </a:endParaRPr>
          </a:p>
          <a:p>
            <a:pPr indent="0" lvl="0" marL="0" rtl="0" algn="ctr">
              <a:spcBef>
                <a:spcPts val="0"/>
              </a:spcBef>
              <a:spcAft>
                <a:spcPts val="0"/>
              </a:spcAft>
              <a:buClr>
                <a:schemeClr val="dk1"/>
              </a:buClr>
              <a:buSzPct val="120000"/>
              <a:buFont typeface="Arial"/>
              <a:buNone/>
            </a:pPr>
            <a:r>
              <a:rPr lang="en" sz="2000">
                <a:solidFill>
                  <a:srgbClr val="262626"/>
                </a:solidFill>
                <a:latin typeface="Book Antiqua"/>
                <a:ea typeface="Book Antiqua"/>
                <a:cs typeface="Book Antiqua"/>
                <a:sym typeface="Book Antiqua"/>
              </a:rPr>
              <a:t>26.9% unreached</a:t>
            </a:r>
            <a:endParaRPr sz="2000">
              <a:solidFill>
                <a:srgbClr val="262626"/>
              </a:solidFill>
              <a:latin typeface="Book Antiqua"/>
              <a:ea typeface="Book Antiqua"/>
              <a:cs typeface="Book Antiqua"/>
              <a:sym typeface="Book Antiqua"/>
            </a:endParaRPr>
          </a:p>
          <a:p>
            <a:pPr indent="0" lvl="0" marL="0" rtl="0" algn="l">
              <a:spcBef>
                <a:spcPts val="0"/>
              </a:spcBef>
              <a:spcAft>
                <a:spcPts val="0"/>
              </a:spcAft>
              <a:buNone/>
            </a:pPr>
            <a:r>
              <a:t/>
            </a:r>
            <a:endParaRPr/>
          </a:p>
        </p:txBody>
      </p:sp>
      <p:sp>
        <p:nvSpPr>
          <p:cNvPr id="151" name="Google Shape;151;p23"/>
          <p:cNvSpPr txBox="1"/>
          <p:nvPr>
            <p:ph idx="1" type="body"/>
          </p:nvPr>
        </p:nvSpPr>
        <p:spPr>
          <a:xfrm>
            <a:off x="311700" y="1936875"/>
            <a:ext cx="3868200" cy="3016200"/>
          </a:xfrm>
          <a:prstGeom prst="rect">
            <a:avLst/>
          </a:prstGeom>
        </p:spPr>
        <p:txBody>
          <a:bodyPr anchorCtr="0" anchor="t" bIns="91425" lIns="91425" spcFirstLastPara="1" rIns="91425" wrap="square" tIns="91425">
            <a:normAutofit fontScale="92500" lnSpcReduction="20000"/>
          </a:bodyPr>
          <a:lstStyle/>
          <a:p>
            <a:pPr indent="0" lvl="0" marL="0" rtl="0" algn="l">
              <a:lnSpc>
                <a:spcPct val="90000"/>
              </a:lnSpc>
              <a:spcBef>
                <a:spcPts val="0"/>
              </a:spcBef>
              <a:spcAft>
                <a:spcPts val="0"/>
              </a:spcAft>
              <a:buClr>
                <a:schemeClr val="dk1"/>
              </a:buClr>
              <a:buSzPct val="85000"/>
              <a:buFont typeface="Arial"/>
              <a:buNone/>
            </a:pPr>
            <a:r>
              <a:rPr b="1" lang="en" sz="1600">
                <a:solidFill>
                  <a:srgbClr val="262626"/>
                </a:solidFill>
                <a:latin typeface="Book Antiqua"/>
                <a:ea typeface="Book Antiqua"/>
                <a:cs typeface="Book Antiqua"/>
                <a:sym typeface="Book Antiqua"/>
              </a:rPr>
              <a:t>Gospel Shared Widely </a:t>
            </a:r>
            <a:r>
              <a:rPr i="1" lang="en" sz="1600">
                <a:solidFill>
                  <a:srgbClr val="262626"/>
                </a:solidFill>
                <a:latin typeface="Book Antiqua"/>
                <a:ea typeface="Book Antiqua"/>
                <a:cs typeface="Book Antiqua"/>
                <a:sym typeface="Book Antiqua"/>
              </a:rPr>
              <a:t>Then they said one to another, We do not well; this day is a day of good tidings, and we hold our peace; if we tarry till the morning light, some mischief will come upon us; now therefore come, that we may go and tell the king’s household.</a:t>
            </a:r>
            <a:r>
              <a:rPr lang="en" sz="1600">
                <a:solidFill>
                  <a:srgbClr val="262626"/>
                </a:solidFill>
                <a:latin typeface="Book Antiqua"/>
                <a:ea typeface="Book Antiqua"/>
                <a:cs typeface="Book Antiqua"/>
                <a:sym typeface="Book Antiqua"/>
              </a:rPr>
              <a:t> 2 Kings 7:9</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Clr>
                <a:schemeClr val="dk1"/>
              </a:buClr>
              <a:buSzPct val="85000"/>
              <a:buFont typeface="Arial"/>
              <a:buNone/>
            </a:pPr>
            <a:r>
              <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Clr>
                <a:schemeClr val="dk1"/>
              </a:buClr>
              <a:buSzPct val="85000"/>
              <a:buFont typeface="Arial"/>
              <a:buNone/>
            </a:pPr>
            <a:r>
              <a:rPr b="1" lang="en" sz="1600">
                <a:solidFill>
                  <a:srgbClr val="262626"/>
                </a:solidFill>
                <a:latin typeface="Book Antiqua"/>
                <a:ea typeface="Book Antiqua"/>
                <a:cs typeface="Book Antiqua"/>
                <a:sym typeface="Book Antiqua"/>
              </a:rPr>
              <a:t>Hungry Hearts to Respond </a:t>
            </a:r>
            <a:r>
              <a:rPr i="1" lang="en" sz="1600">
                <a:solidFill>
                  <a:srgbClr val="262626"/>
                </a:solidFill>
                <a:latin typeface="Book Antiqua"/>
                <a:ea typeface="Book Antiqua"/>
                <a:cs typeface="Book Antiqua"/>
                <a:sym typeface="Book Antiqua"/>
              </a:rPr>
              <a:t>So, they requested, “we would see Jesus...</a:t>
            </a:r>
            <a:r>
              <a:rPr lang="en" sz="1600">
                <a:solidFill>
                  <a:srgbClr val="262626"/>
                </a:solidFill>
                <a:latin typeface="Book Antiqua"/>
                <a:ea typeface="Book Antiqua"/>
                <a:cs typeface="Book Antiqua"/>
                <a:sym typeface="Book Antiqua"/>
              </a:rPr>
              <a:t>John 12:21</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Clr>
                <a:schemeClr val="dk1"/>
              </a:buClr>
              <a:buSzPct val="85000"/>
              <a:buFont typeface="Arial"/>
              <a:buNone/>
            </a:pPr>
            <a:r>
              <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None/>
            </a:pPr>
            <a:r>
              <a:rPr b="1" lang="en" sz="1600">
                <a:solidFill>
                  <a:srgbClr val="262626"/>
                </a:solidFill>
                <a:latin typeface="Book Antiqua"/>
                <a:ea typeface="Book Antiqua"/>
                <a:cs typeface="Book Antiqua"/>
                <a:sym typeface="Book Antiqua"/>
              </a:rPr>
              <a:t>Multiplying movements. </a:t>
            </a:r>
            <a:r>
              <a:rPr i="1" lang="en" sz="1600">
                <a:solidFill>
                  <a:srgbClr val="262626"/>
                </a:solidFill>
                <a:latin typeface="Book Antiqua"/>
                <a:ea typeface="Book Antiqua"/>
                <a:cs typeface="Book Antiqua"/>
                <a:sym typeface="Book Antiqua"/>
              </a:rPr>
              <a:t>So Paul left them. He took the disciples with him and had discussions daily in the lecture hall of Tyrannus. This went on for two years, so that all the Jews and Greeks who lived in the province of Asia heard the word of the Lord.”</a:t>
            </a:r>
            <a:r>
              <a:rPr lang="en" sz="1600">
                <a:solidFill>
                  <a:srgbClr val="262626"/>
                </a:solidFill>
                <a:latin typeface="Book Antiqua"/>
                <a:ea typeface="Book Antiqua"/>
                <a:cs typeface="Book Antiqua"/>
                <a:sym typeface="Book Antiqua"/>
              </a:rPr>
              <a:t>Acts 19:9-10</a:t>
            </a:r>
            <a:endParaRPr/>
          </a:p>
        </p:txBody>
      </p:sp>
      <p:pic>
        <p:nvPicPr>
          <p:cNvPr id="152" name="Google Shape;152;p23"/>
          <p:cNvPicPr preferRelativeResize="0"/>
          <p:nvPr/>
        </p:nvPicPr>
        <p:blipFill>
          <a:blip r:embed="rId3">
            <a:alphaModFix/>
          </a:blip>
          <a:stretch>
            <a:fillRect/>
          </a:stretch>
        </p:blipFill>
        <p:spPr>
          <a:xfrm>
            <a:off x="4097118" y="1936875"/>
            <a:ext cx="4270282" cy="3016200"/>
          </a:xfrm>
          <a:prstGeom prst="rect">
            <a:avLst/>
          </a:prstGeom>
          <a:noFill/>
          <a:ln>
            <a:noFill/>
          </a:ln>
        </p:spPr>
      </p:pic>
      <p:pic>
        <p:nvPicPr>
          <p:cNvPr id="153" name="Google Shape;153;p23"/>
          <p:cNvPicPr preferRelativeResize="0"/>
          <p:nvPr/>
        </p:nvPicPr>
        <p:blipFill>
          <a:blip r:embed="rId4">
            <a:alphaModFix/>
          </a:blip>
          <a:stretch>
            <a:fillRect/>
          </a:stretch>
        </p:blipFill>
        <p:spPr>
          <a:xfrm>
            <a:off x="121998" y="101650"/>
            <a:ext cx="1536825" cy="864724"/>
          </a:xfrm>
          <a:prstGeom prst="rect">
            <a:avLst/>
          </a:prstGeom>
          <a:noFill/>
          <a:ln>
            <a:noFill/>
          </a:ln>
        </p:spPr>
      </p:pic>
      <p:pic>
        <p:nvPicPr>
          <p:cNvPr id="154" name="Google Shape;154;p23"/>
          <p:cNvPicPr preferRelativeResize="0"/>
          <p:nvPr/>
        </p:nvPicPr>
        <p:blipFill>
          <a:blip r:embed="rId5">
            <a:alphaModFix/>
          </a:blip>
          <a:stretch>
            <a:fillRect/>
          </a:stretch>
        </p:blipFill>
        <p:spPr>
          <a:xfrm>
            <a:off x="7385750" y="47625"/>
            <a:ext cx="1722950" cy="2153700"/>
          </a:xfrm>
          <a:prstGeom prst="rect">
            <a:avLst/>
          </a:prstGeom>
          <a:noFill/>
          <a:ln>
            <a:noFill/>
          </a:ln>
        </p:spPr>
      </p:pic>
      <p:sp>
        <p:nvSpPr>
          <p:cNvPr id="155" name="Google Shape;155;p23"/>
          <p:cNvSpPr txBox="1"/>
          <p:nvPr/>
        </p:nvSpPr>
        <p:spPr>
          <a:xfrm>
            <a:off x="7385775" y="2102575"/>
            <a:ext cx="17229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Rahanweyn of Somalia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4"/>
          <p:cNvSpPr txBox="1"/>
          <p:nvPr>
            <p:ph type="title"/>
          </p:nvPr>
        </p:nvSpPr>
        <p:spPr>
          <a:xfrm>
            <a:off x="122000" y="190802"/>
            <a:ext cx="8520600" cy="1779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66666"/>
              <a:buFont typeface="Arial"/>
              <a:buNone/>
            </a:pPr>
            <a:r>
              <a:rPr lang="en" sz="3600">
                <a:solidFill>
                  <a:srgbClr val="262626"/>
                </a:solidFill>
                <a:latin typeface="Book Antiqua"/>
                <a:ea typeface="Book Antiqua"/>
                <a:cs typeface="Book Antiqua"/>
                <a:sym typeface="Book Antiqua"/>
              </a:rPr>
              <a:t>Day 7: REGION 7</a:t>
            </a:r>
            <a:br>
              <a:rPr lang="en" sz="3600">
                <a:solidFill>
                  <a:srgbClr val="262626"/>
                </a:solidFill>
                <a:latin typeface="Book Antiqua"/>
                <a:ea typeface="Book Antiqua"/>
                <a:cs typeface="Book Antiqua"/>
                <a:sym typeface="Book Antiqua"/>
              </a:rPr>
            </a:br>
            <a:r>
              <a:rPr lang="en" sz="3600">
                <a:solidFill>
                  <a:srgbClr val="262626"/>
                </a:solidFill>
                <a:latin typeface="Book Antiqua"/>
                <a:ea typeface="Book Antiqua"/>
                <a:cs typeface="Book Antiqua"/>
                <a:sym typeface="Book Antiqua"/>
              </a:rPr>
              <a:t>West &amp; Central Africa</a:t>
            </a:r>
            <a:br>
              <a:rPr lang="en" sz="2000">
                <a:solidFill>
                  <a:srgbClr val="262626"/>
                </a:solidFill>
                <a:latin typeface="Book Antiqua"/>
                <a:ea typeface="Book Antiqua"/>
                <a:cs typeface="Book Antiqua"/>
                <a:sym typeface="Book Antiqua"/>
              </a:rPr>
            </a:br>
            <a:r>
              <a:rPr lang="en" sz="2000">
                <a:solidFill>
                  <a:srgbClr val="262626"/>
                </a:solidFill>
                <a:latin typeface="Book Antiqua"/>
                <a:ea typeface="Book Antiqua"/>
                <a:cs typeface="Book Antiqua"/>
                <a:sym typeface="Book Antiqua"/>
              </a:rPr>
              <a:t>24 nations ⬧ 168M population unreached ⬧ 499 UPG’s</a:t>
            </a:r>
            <a:br>
              <a:rPr lang="en" sz="2000">
                <a:solidFill>
                  <a:srgbClr val="262626"/>
                </a:solidFill>
                <a:latin typeface="Book Antiqua"/>
                <a:ea typeface="Book Antiqua"/>
                <a:cs typeface="Book Antiqua"/>
                <a:sym typeface="Book Antiqua"/>
              </a:rPr>
            </a:br>
            <a:r>
              <a:rPr lang="en" sz="2000">
                <a:solidFill>
                  <a:srgbClr val="262626"/>
                </a:solidFill>
                <a:latin typeface="Book Antiqua"/>
                <a:ea typeface="Book Antiqua"/>
                <a:cs typeface="Book Antiqua"/>
                <a:sym typeface="Book Antiqua"/>
              </a:rPr>
              <a:t>22.4% unreached</a:t>
            </a:r>
            <a:endParaRPr sz="2400">
              <a:solidFill>
                <a:srgbClr val="262626"/>
              </a:solidFill>
              <a:latin typeface="Book Antiqua"/>
              <a:ea typeface="Book Antiqua"/>
              <a:cs typeface="Book Antiqua"/>
              <a:sym typeface="Book Antiqua"/>
            </a:endParaRPr>
          </a:p>
          <a:p>
            <a:pPr indent="0" lvl="0" marL="0" rtl="0" algn="l">
              <a:spcBef>
                <a:spcPts val="0"/>
              </a:spcBef>
              <a:spcAft>
                <a:spcPts val="0"/>
              </a:spcAft>
              <a:buNone/>
            </a:pPr>
            <a:r>
              <a:t/>
            </a:r>
            <a:endParaRPr/>
          </a:p>
        </p:txBody>
      </p:sp>
      <p:sp>
        <p:nvSpPr>
          <p:cNvPr id="161" name="Google Shape;161;p24"/>
          <p:cNvSpPr txBox="1"/>
          <p:nvPr>
            <p:ph idx="1" type="body"/>
          </p:nvPr>
        </p:nvSpPr>
        <p:spPr>
          <a:xfrm>
            <a:off x="169325" y="1970500"/>
            <a:ext cx="3915900" cy="2915400"/>
          </a:xfrm>
          <a:prstGeom prst="rect">
            <a:avLst/>
          </a:prstGeom>
        </p:spPr>
        <p:txBody>
          <a:bodyPr anchorCtr="0" anchor="t" bIns="91425" lIns="91425" spcFirstLastPara="1" rIns="91425" wrap="square" tIns="91425">
            <a:normAutofit fontScale="92500" lnSpcReduction="20000"/>
          </a:bodyPr>
          <a:lstStyle/>
          <a:p>
            <a:pPr indent="0" lvl="0" marL="0" rtl="0" algn="l">
              <a:lnSpc>
                <a:spcPct val="90000"/>
              </a:lnSpc>
              <a:spcBef>
                <a:spcPts val="272"/>
              </a:spcBef>
              <a:spcAft>
                <a:spcPts val="0"/>
              </a:spcAft>
              <a:buClr>
                <a:schemeClr val="dk1"/>
              </a:buClr>
              <a:buSzPct val="85000"/>
              <a:buFont typeface="Arial"/>
              <a:buNone/>
            </a:pPr>
            <a:r>
              <a:rPr b="1" lang="en" sz="1600">
                <a:solidFill>
                  <a:srgbClr val="262626"/>
                </a:solidFill>
                <a:latin typeface="Book Antiqua"/>
                <a:ea typeface="Book Antiqua"/>
                <a:cs typeface="Book Antiqua"/>
                <a:sym typeface="Book Antiqua"/>
              </a:rPr>
              <a:t>D</a:t>
            </a:r>
            <a:r>
              <a:rPr b="1" lang="en" sz="1600">
                <a:solidFill>
                  <a:srgbClr val="262626"/>
                </a:solidFill>
                <a:latin typeface="Book Antiqua"/>
                <a:ea typeface="Book Antiqua"/>
                <a:cs typeface="Book Antiqua"/>
                <a:sym typeface="Book Antiqua"/>
              </a:rPr>
              <a:t>eclare Your Glory</a:t>
            </a:r>
            <a:r>
              <a:rPr i="1" lang="en" sz="1600">
                <a:solidFill>
                  <a:srgbClr val="262626"/>
                </a:solidFill>
                <a:latin typeface="Book Antiqua"/>
                <a:ea typeface="Book Antiqua"/>
                <a:cs typeface="Book Antiqua"/>
                <a:sym typeface="Book Antiqua"/>
              </a:rPr>
              <a:t> among the peoples, </a:t>
            </a:r>
            <a:r>
              <a:rPr i="1" lang="en" sz="1600">
                <a:solidFill>
                  <a:srgbClr val="262626"/>
                </a:solidFill>
                <a:latin typeface="Book Antiqua"/>
                <a:ea typeface="Book Antiqua"/>
                <a:cs typeface="Book Antiqua"/>
                <a:sym typeface="Book Antiqua"/>
              </a:rPr>
              <a:t>your marvelous works among all the peoples in this region. For great are you Lord, and greatly to be praised! You are to be feared above all gods. For you, Lord God, are most high above all the earth. You are exalted far above all gods. </a:t>
            </a:r>
            <a:r>
              <a:rPr lang="en" sz="1600">
                <a:solidFill>
                  <a:srgbClr val="262626"/>
                </a:solidFill>
                <a:latin typeface="Book Antiqua"/>
                <a:ea typeface="Book Antiqua"/>
                <a:cs typeface="Book Antiqua"/>
                <a:sym typeface="Book Antiqua"/>
              </a:rPr>
              <a:t>Psalms 96:3, 4; 97:9</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Clr>
                <a:schemeClr val="dk1"/>
              </a:buClr>
              <a:buSzPct val="85000"/>
              <a:buFont typeface="Arial"/>
              <a:buNone/>
            </a:pPr>
            <a:r>
              <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Clr>
                <a:schemeClr val="dk1"/>
              </a:buClr>
              <a:buSzPct val="85000"/>
              <a:buFont typeface="Arial"/>
              <a:buNone/>
            </a:pPr>
            <a:r>
              <a:rPr b="1" lang="en" sz="1600">
                <a:solidFill>
                  <a:srgbClr val="262626"/>
                </a:solidFill>
                <a:latin typeface="Book Antiqua"/>
                <a:ea typeface="Book Antiqua"/>
                <a:cs typeface="Book Antiqua"/>
                <a:sym typeface="Book Antiqua"/>
              </a:rPr>
              <a:t>Rescue</a:t>
            </a:r>
            <a:r>
              <a:rPr i="1" lang="en" sz="1600">
                <a:solidFill>
                  <a:srgbClr val="262626"/>
                </a:solidFill>
                <a:latin typeface="Book Antiqua"/>
                <a:ea typeface="Book Antiqua"/>
                <a:cs typeface="Book Antiqua"/>
                <a:sym typeface="Book Antiqua"/>
              </a:rPr>
              <a:t> every man, woman, and child in every people group in West &amp; Central Africa from the dominion of darkness and bring them into the kingdom of his dear Son, Jesus Christ.</a:t>
            </a:r>
            <a:r>
              <a:rPr lang="en" sz="1600">
                <a:solidFill>
                  <a:srgbClr val="262626"/>
                </a:solidFill>
                <a:latin typeface="Book Antiqua"/>
                <a:ea typeface="Book Antiqua"/>
                <a:cs typeface="Book Antiqua"/>
                <a:sym typeface="Book Antiqua"/>
              </a:rPr>
              <a:t> Colossians 1:13</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Clr>
                <a:schemeClr val="dk1"/>
              </a:buClr>
              <a:buSzPct val="85000"/>
              <a:buFont typeface="Arial"/>
              <a:buNone/>
            </a:pPr>
            <a:r>
              <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None/>
            </a:pPr>
            <a:r>
              <a:rPr b="1" lang="en" sz="1600">
                <a:solidFill>
                  <a:srgbClr val="262626"/>
                </a:solidFill>
                <a:latin typeface="Book Antiqua"/>
                <a:ea typeface="Book Antiqua"/>
                <a:cs typeface="Book Antiqua"/>
                <a:sym typeface="Book Antiqua"/>
              </a:rPr>
              <a:t>Let Your Kingdom come and Your will be done throughout West &amp; Central Africa...</a:t>
            </a:r>
            <a:endParaRPr/>
          </a:p>
        </p:txBody>
      </p:sp>
      <p:pic>
        <p:nvPicPr>
          <p:cNvPr id="162" name="Google Shape;162;p24"/>
          <p:cNvPicPr preferRelativeResize="0"/>
          <p:nvPr/>
        </p:nvPicPr>
        <p:blipFill>
          <a:blip r:embed="rId3">
            <a:alphaModFix/>
          </a:blip>
          <a:stretch>
            <a:fillRect/>
          </a:stretch>
        </p:blipFill>
        <p:spPr>
          <a:xfrm>
            <a:off x="4181475" y="1970500"/>
            <a:ext cx="4373100" cy="2915400"/>
          </a:xfrm>
          <a:prstGeom prst="rect">
            <a:avLst/>
          </a:prstGeom>
          <a:noFill/>
          <a:ln>
            <a:noFill/>
          </a:ln>
        </p:spPr>
      </p:pic>
      <p:pic>
        <p:nvPicPr>
          <p:cNvPr id="163" name="Google Shape;163;p24"/>
          <p:cNvPicPr preferRelativeResize="0"/>
          <p:nvPr/>
        </p:nvPicPr>
        <p:blipFill>
          <a:blip r:embed="rId4">
            <a:alphaModFix/>
          </a:blip>
          <a:stretch>
            <a:fillRect/>
          </a:stretch>
        </p:blipFill>
        <p:spPr>
          <a:xfrm>
            <a:off x="121998" y="101650"/>
            <a:ext cx="1536825" cy="864724"/>
          </a:xfrm>
          <a:prstGeom prst="rect">
            <a:avLst/>
          </a:prstGeom>
          <a:noFill/>
          <a:ln>
            <a:noFill/>
          </a:ln>
        </p:spPr>
      </p:pic>
      <p:pic>
        <p:nvPicPr>
          <p:cNvPr id="164" name="Google Shape;164;p24"/>
          <p:cNvPicPr preferRelativeResize="0"/>
          <p:nvPr/>
        </p:nvPicPr>
        <p:blipFill>
          <a:blip r:embed="rId5">
            <a:alphaModFix/>
          </a:blip>
          <a:stretch>
            <a:fillRect/>
          </a:stretch>
        </p:blipFill>
        <p:spPr>
          <a:xfrm>
            <a:off x="7373049" y="38274"/>
            <a:ext cx="1733050" cy="2212950"/>
          </a:xfrm>
          <a:prstGeom prst="rect">
            <a:avLst/>
          </a:prstGeom>
          <a:noFill/>
          <a:ln>
            <a:noFill/>
          </a:ln>
        </p:spPr>
      </p:pic>
      <p:sp>
        <p:nvSpPr>
          <p:cNvPr id="165" name="Google Shape;165;p24"/>
          <p:cNvSpPr txBox="1"/>
          <p:nvPr/>
        </p:nvSpPr>
        <p:spPr>
          <a:xfrm>
            <a:off x="7380100" y="2243675"/>
            <a:ext cx="1733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Nigerian Fulani</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5"/>
          <p:cNvSpPr txBox="1"/>
          <p:nvPr>
            <p:ph type="title"/>
          </p:nvPr>
        </p:nvSpPr>
        <p:spPr>
          <a:xfrm>
            <a:off x="266175" y="101675"/>
            <a:ext cx="7113900" cy="178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66666"/>
              <a:buFont typeface="Arial"/>
              <a:buNone/>
            </a:pPr>
            <a:r>
              <a:rPr lang="en" sz="3600">
                <a:solidFill>
                  <a:srgbClr val="262626"/>
                </a:solidFill>
                <a:latin typeface="Book Antiqua"/>
                <a:ea typeface="Book Antiqua"/>
                <a:cs typeface="Book Antiqua"/>
                <a:sym typeface="Book Antiqua"/>
              </a:rPr>
              <a:t>               Day 8: REGION 8</a:t>
            </a:r>
            <a:br>
              <a:rPr lang="en" sz="3600">
                <a:solidFill>
                  <a:srgbClr val="262626"/>
                </a:solidFill>
                <a:latin typeface="Book Antiqua"/>
                <a:ea typeface="Book Antiqua"/>
                <a:cs typeface="Book Antiqua"/>
                <a:sym typeface="Book Antiqua"/>
              </a:rPr>
            </a:br>
            <a:r>
              <a:rPr lang="en" sz="3600">
                <a:solidFill>
                  <a:srgbClr val="262626"/>
                </a:solidFill>
                <a:latin typeface="Book Antiqua"/>
                <a:ea typeface="Book Antiqua"/>
                <a:cs typeface="Book Antiqua"/>
                <a:sym typeface="Book Antiqua"/>
              </a:rPr>
              <a:t>               Eurasia/Europe</a:t>
            </a:r>
            <a:br>
              <a:rPr lang="en" sz="2000">
                <a:solidFill>
                  <a:srgbClr val="262626"/>
                </a:solidFill>
                <a:latin typeface="Book Antiqua"/>
                <a:ea typeface="Book Antiqua"/>
                <a:cs typeface="Book Antiqua"/>
                <a:sym typeface="Book Antiqua"/>
              </a:rPr>
            </a:br>
            <a:r>
              <a:rPr lang="en" sz="2000">
                <a:solidFill>
                  <a:srgbClr val="262626"/>
                </a:solidFill>
                <a:latin typeface="Book Antiqua"/>
                <a:ea typeface="Book Antiqua"/>
                <a:cs typeface="Book Antiqua"/>
                <a:sym typeface="Book Antiqua"/>
              </a:rPr>
              <a:t>51 nations / 42M population unreached / 558 UPGs</a:t>
            </a:r>
            <a:br>
              <a:rPr lang="en" sz="2000">
                <a:solidFill>
                  <a:srgbClr val="262626"/>
                </a:solidFill>
                <a:latin typeface="Book Antiqua"/>
                <a:ea typeface="Book Antiqua"/>
                <a:cs typeface="Book Antiqua"/>
                <a:sym typeface="Book Antiqua"/>
              </a:rPr>
            </a:br>
            <a:r>
              <a:rPr lang="en" sz="2000">
                <a:solidFill>
                  <a:srgbClr val="262626"/>
                </a:solidFill>
                <a:latin typeface="Book Antiqua"/>
                <a:ea typeface="Book Antiqua"/>
                <a:cs typeface="Book Antiqua"/>
                <a:sym typeface="Book Antiqua"/>
              </a:rPr>
              <a:t>28% unreached </a:t>
            </a:r>
            <a:endParaRPr/>
          </a:p>
        </p:txBody>
      </p:sp>
      <p:pic>
        <p:nvPicPr>
          <p:cNvPr id="171" name="Google Shape;171;p25"/>
          <p:cNvPicPr preferRelativeResize="0"/>
          <p:nvPr/>
        </p:nvPicPr>
        <p:blipFill>
          <a:blip r:embed="rId3">
            <a:alphaModFix/>
          </a:blip>
          <a:stretch>
            <a:fillRect/>
          </a:stretch>
        </p:blipFill>
        <p:spPr>
          <a:xfrm>
            <a:off x="4310939" y="1970500"/>
            <a:ext cx="2681262" cy="1787525"/>
          </a:xfrm>
          <a:prstGeom prst="rect">
            <a:avLst/>
          </a:prstGeom>
          <a:noFill/>
          <a:ln>
            <a:noFill/>
          </a:ln>
        </p:spPr>
      </p:pic>
      <p:sp>
        <p:nvSpPr>
          <p:cNvPr id="172" name="Google Shape;172;p25"/>
          <p:cNvSpPr txBox="1"/>
          <p:nvPr>
            <p:ph idx="1" type="body"/>
          </p:nvPr>
        </p:nvSpPr>
        <p:spPr>
          <a:xfrm>
            <a:off x="311700" y="1970500"/>
            <a:ext cx="4260300" cy="2836800"/>
          </a:xfrm>
          <a:prstGeom prst="rect">
            <a:avLst/>
          </a:prstGeom>
        </p:spPr>
        <p:txBody>
          <a:bodyPr anchorCtr="0" anchor="t" bIns="91425" lIns="91425" spcFirstLastPara="1" rIns="91425" wrap="square" tIns="91425">
            <a:normAutofit fontScale="92500" lnSpcReduction="20000"/>
          </a:bodyPr>
          <a:lstStyle/>
          <a:p>
            <a:pPr indent="0" lvl="0" marL="0" rtl="0" algn="l">
              <a:lnSpc>
                <a:spcPct val="90000"/>
              </a:lnSpc>
              <a:spcBef>
                <a:spcPts val="0"/>
              </a:spcBef>
              <a:spcAft>
                <a:spcPts val="0"/>
              </a:spcAft>
              <a:buClr>
                <a:schemeClr val="dk1"/>
              </a:buClr>
              <a:buSzPct val="85000"/>
              <a:buFont typeface="Arial"/>
              <a:buNone/>
            </a:pPr>
            <a:r>
              <a:rPr b="1" lang="en" sz="1600">
                <a:solidFill>
                  <a:srgbClr val="262626"/>
                </a:solidFill>
                <a:latin typeface="Book Antiqua"/>
                <a:ea typeface="Book Antiqua"/>
                <a:cs typeface="Book Antiqua"/>
                <a:sym typeface="Book Antiqua"/>
              </a:rPr>
              <a:t>No Place Left </a:t>
            </a:r>
            <a:r>
              <a:rPr i="1" lang="en" sz="1600">
                <a:solidFill>
                  <a:srgbClr val="262626"/>
                </a:solidFill>
                <a:latin typeface="Book Antiqua"/>
                <a:ea typeface="Book Antiqua"/>
                <a:cs typeface="Book Antiqua"/>
                <a:sym typeface="Book Antiqua"/>
              </a:rPr>
              <a:t>The Lord is not slow in keeping his promise, as some understand slowness. Instead he is patient with you, not wanting anyone to perish, but everyone to come to repentance. </a:t>
            </a:r>
            <a:r>
              <a:rPr lang="en" sz="1600">
                <a:solidFill>
                  <a:srgbClr val="262626"/>
                </a:solidFill>
                <a:latin typeface="Book Antiqua"/>
                <a:ea typeface="Book Antiqua"/>
                <a:cs typeface="Book Antiqua"/>
                <a:sym typeface="Book Antiqua"/>
              </a:rPr>
              <a:t>2 Peter 3:9</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Clr>
                <a:schemeClr val="dk1"/>
              </a:buClr>
              <a:buSzPct val="85000"/>
              <a:buFont typeface="Arial"/>
              <a:buNone/>
            </a:pPr>
            <a:r>
              <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Clr>
                <a:schemeClr val="dk1"/>
              </a:buClr>
              <a:buSzPct val="85000"/>
              <a:buFont typeface="Arial"/>
              <a:buNone/>
            </a:pPr>
            <a:r>
              <a:rPr b="1" lang="en" sz="1600">
                <a:solidFill>
                  <a:srgbClr val="262626"/>
                </a:solidFill>
                <a:latin typeface="Book Antiqua"/>
                <a:ea typeface="Book Antiqua"/>
                <a:cs typeface="Book Antiqua"/>
                <a:sym typeface="Book Antiqua"/>
              </a:rPr>
              <a:t>Open their Eyes </a:t>
            </a:r>
            <a:r>
              <a:rPr i="1" lang="en" sz="1600">
                <a:solidFill>
                  <a:srgbClr val="262626"/>
                </a:solidFill>
                <a:latin typeface="Book Antiqua"/>
                <a:ea typeface="Book Antiqua"/>
                <a:cs typeface="Book Antiqua"/>
                <a:sym typeface="Book Antiqua"/>
              </a:rPr>
              <a:t>The god of this age has blinded the minds of unbelievers, so that they cannot see the light of the gospel that displays the glory of Christ, who is the image of God. </a:t>
            </a:r>
            <a:r>
              <a:rPr lang="en" sz="1600">
                <a:solidFill>
                  <a:srgbClr val="262626"/>
                </a:solidFill>
                <a:latin typeface="Book Antiqua"/>
                <a:ea typeface="Book Antiqua"/>
                <a:cs typeface="Book Antiqua"/>
                <a:sym typeface="Book Antiqua"/>
              </a:rPr>
              <a:t>2 Corinthians 4:4</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Clr>
                <a:schemeClr val="dk1"/>
              </a:buClr>
              <a:buSzPct val="85000"/>
              <a:buFont typeface="Arial"/>
              <a:buNone/>
            </a:pPr>
            <a:r>
              <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None/>
            </a:pPr>
            <a:r>
              <a:rPr b="1" lang="en" sz="1600">
                <a:solidFill>
                  <a:srgbClr val="262626"/>
                </a:solidFill>
                <a:latin typeface="Book Antiqua"/>
                <a:ea typeface="Book Antiqua"/>
                <a:cs typeface="Book Antiqua"/>
                <a:sym typeface="Book Antiqua"/>
              </a:rPr>
              <a:t>Thrust Out Workers </a:t>
            </a:r>
            <a:r>
              <a:rPr i="1" lang="en" sz="1600">
                <a:solidFill>
                  <a:srgbClr val="262626"/>
                </a:solidFill>
                <a:latin typeface="Book Antiqua"/>
                <a:ea typeface="Book Antiqua"/>
                <a:cs typeface="Book Antiqua"/>
                <a:sym typeface="Book Antiqua"/>
              </a:rPr>
              <a:t>He told them, “The harvest is plentiful, but the workers are few. Ask the Lord of the harvest, therefore, to send out workers into his harvest field. </a:t>
            </a:r>
            <a:r>
              <a:rPr lang="en" sz="1600">
                <a:solidFill>
                  <a:srgbClr val="262626"/>
                </a:solidFill>
                <a:latin typeface="Book Antiqua"/>
                <a:ea typeface="Book Antiqua"/>
                <a:cs typeface="Book Antiqua"/>
                <a:sym typeface="Book Antiqua"/>
              </a:rPr>
              <a:t>Luke 10:2</a:t>
            </a:r>
            <a:endParaRPr/>
          </a:p>
        </p:txBody>
      </p:sp>
      <p:pic>
        <p:nvPicPr>
          <p:cNvPr id="173" name="Google Shape;173;p25"/>
          <p:cNvPicPr preferRelativeResize="0"/>
          <p:nvPr/>
        </p:nvPicPr>
        <p:blipFill>
          <a:blip r:embed="rId4">
            <a:alphaModFix/>
          </a:blip>
          <a:stretch>
            <a:fillRect/>
          </a:stretch>
        </p:blipFill>
        <p:spPr>
          <a:xfrm>
            <a:off x="6427700" y="3106200"/>
            <a:ext cx="2638699" cy="1759126"/>
          </a:xfrm>
          <a:prstGeom prst="rect">
            <a:avLst/>
          </a:prstGeom>
          <a:noFill/>
          <a:ln>
            <a:noFill/>
          </a:ln>
        </p:spPr>
      </p:pic>
      <p:pic>
        <p:nvPicPr>
          <p:cNvPr id="174" name="Google Shape;174;p25"/>
          <p:cNvPicPr preferRelativeResize="0"/>
          <p:nvPr/>
        </p:nvPicPr>
        <p:blipFill>
          <a:blip r:embed="rId5">
            <a:alphaModFix/>
          </a:blip>
          <a:stretch>
            <a:fillRect/>
          </a:stretch>
        </p:blipFill>
        <p:spPr>
          <a:xfrm>
            <a:off x="121998" y="101650"/>
            <a:ext cx="1536825" cy="864724"/>
          </a:xfrm>
          <a:prstGeom prst="rect">
            <a:avLst/>
          </a:prstGeom>
          <a:noFill/>
          <a:ln>
            <a:noFill/>
          </a:ln>
        </p:spPr>
      </p:pic>
      <p:pic>
        <p:nvPicPr>
          <p:cNvPr id="175" name="Google Shape;175;p25"/>
          <p:cNvPicPr preferRelativeResize="0"/>
          <p:nvPr/>
        </p:nvPicPr>
        <p:blipFill>
          <a:blip r:embed="rId6">
            <a:alphaModFix/>
          </a:blip>
          <a:stretch>
            <a:fillRect/>
          </a:stretch>
        </p:blipFill>
        <p:spPr>
          <a:xfrm>
            <a:off x="7375125" y="41424"/>
            <a:ext cx="1722300" cy="2152850"/>
          </a:xfrm>
          <a:prstGeom prst="rect">
            <a:avLst/>
          </a:prstGeom>
          <a:noFill/>
          <a:ln>
            <a:noFill/>
          </a:ln>
        </p:spPr>
      </p:pic>
      <p:sp>
        <p:nvSpPr>
          <p:cNvPr id="176" name="Google Shape;176;p25"/>
          <p:cNvSpPr txBox="1"/>
          <p:nvPr/>
        </p:nvSpPr>
        <p:spPr>
          <a:xfrm>
            <a:off x="7380100" y="2201325"/>
            <a:ext cx="1722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Chechen of Russia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6"/>
          <p:cNvSpPr txBox="1"/>
          <p:nvPr>
            <p:ph type="title"/>
          </p:nvPr>
        </p:nvSpPr>
        <p:spPr>
          <a:xfrm>
            <a:off x="255675" y="247699"/>
            <a:ext cx="8520600" cy="1700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66666"/>
              <a:buFont typeface="Arial"/>
              <a:buNone/>
            </a:pPr>
            <a:r>
              <a:rPr lang="en" sz="3600">
                <a:solidFill>
                  <a:srgbClr val="262626"/>
                </a:solidFill>
                <a:latin typeface="Book Antiqua"/>
                <a:ea typeface="Book Antiqua"/>
                <a:cs typeface="Book Antiqua"/>
                <a:sym typeface="Book Antiqua"/>
              </a:rPr>
              <a:t>Day 9: REGION 9</a:t>
            </a:r>
            <a:br>
              <a:rPr lang="en" sz="3600">
                <a:solidFill>
                  <a:srgbClr val="262626"/>
                </a:solidFill>
                <a:latin typeface="Book Antiqua"/>
                <a:ea typeface="Book Antiqua"/>
                <a:cs typeface="Book Antiqua"/>
                <a:sym typeface="Book Antiqua"/>
              </a:rPr>
            </a:br>
            <a:r>
              <a:rPr lang="en" sz="3600">
                <a:solidFill>
                  <a:srgbClr val="262626"/>
                </a:solidFill>
                <a:latin typeface="Book Antiqua"/>
                <a:ea typeface="Book Antiqua"/>
                <a:cs typeface="Book Antiqua"/>
                <a:sym typeface="Book Antiqua"/>
              </a:rPr>
              <a:t>Latin America</a:t>
            </a:r>
            <a:br>
              <a:rPr lang="en" sz="2000">
                <a:solidFill>
                  <a:srgbClr val="262626"/>
                </a:solidFill>
                <a:latin typeface="Book Antiqua"/>
                <a:ea typeface="Book Antiqua"/>
                <a:cs typeface="Book Antiqua"/>
                <a:sym typeface="Book Antiqua"/>
              </a:rPr>
            </a:br>
            <a:r>
              <a:rPr lang="en" sz="2000">
                <a:solidFill>
                  <a:srgbClr val="262626"/>
                </a:solidFill>
                <a:latin typeface="Book Antiqua"/>
                <a:ea typeface="Book Antiqua"/>
                <a:cs typeface="Book Antiqua"/>
                <a:sym typeface="Book Antiqua"/>
              </a:rPr>
              <a:t>22 nations ⬧ 1M population unreached ⬧ 88 UPG’s</a:t>
            </a:r>
            <a:br>
              <a:rPr lang="en" sz="2000">
                <a:solidFill>
                  <a:srgbClr val="262626"/>
                </a:solidFill>
                <a:latin typeface="Book Antiqua"/>
                <a:ea typeface="Book Antiqua"/>
                <a:cs typeface="Book Antiqua"/>
                <a:sym typeface="Book Antiqua"/>
              </a:rPr>
            </a:br>
            <a:r>
              <a:rPr lang="en" sz="2000">
                <a:solidFill>
                  <a:srgbClr val="262626"/>
                </a:solidFill>
                <a:latin typeface="Book Antiqua"/>
                <a:ea typeface="Book Antiqua"/>
                <a:cs typeface="Book Antiqua"/>
                <a:sym typeface="Book Antiqua"/>
              </a:rPr>
              <a:t>6.2% unreached</a:t>
            </a:r>
            <a:endParaRPr sz="2400">
              <a:solidFill>
                <a:srgbClr val="262626"/>
              </a:solidFill>
              <a:latin typeface="Book Antiqua"/>
              <a:ea typeface="Book Antiqua"/>
              <a:cs typeface="Book Antiqua"/>
              <a:sym typeface="Book Antiqua"/>
            </a:endParaRPr>
          </a:p>
          <a:p>
            <a:pPr indent="0" lvl="0" marL="0" rtl="0" algn="l">
              <a:spcBef>
                <a:spcPts val="0"/>
              </a:spcBef>
              <a:spcAft>
                <a:spcPts val="0"/>
              </a:spcAft>
              <a:buNone/>
            </a:pPr>
            <a:r>
              <a:t/>
            </a:r>
            <a:endParaRPr/>
          </a:p>
        </p:txBody>
      </p:sp>
      <p:sp>
        <p:nvSpPr>
          <p:cNvPr id="182" name="Google Shape;182;p26"/>
          <p:cNvSpPr txBox="1"/>
          <p:nvPr>
            <p:ph idx="1" type="body"/>
          </p:nvPr>
        </p:nvSpPr>
        <p:spPr>
          <a:xfrm>
            <a:off x="255675" y="1948100"/>
            <a:ext cx="4316400" cy="2904000"/>
          </a:xfrm>
          <a:prstGeom prst="rect">
            <a:avLst/>
          </a:prstGeom>
        </p:spPr>
        <p:txBody>
          <a:bodyPr anchorCtr="0" anchor="t" bIns="91425" lIns="91425" spcFirstLastPara="1" rIns="91425" wrap="square" tIns="91425">
            <a:normAutofit fontScale="92500" lnSpcReduction="20000"/>
          </a:bodyPr>
          <a:lstStyle/>
          <a:p>
            <a:pPr indent="0" lvl="0" marL="0" rtl="0" algn="l">
              <a:lnSpc>
                <a:spcPct val="90000"/>
              </a:lnSpc>
              <a:spcBef>
                <a:spcPts val="272"/>
              </a:spcBef>
              <a:spcAft>
                <a:spcPts val="0"/>
              </a:spcAft>
              <a:buClr>
                <a:schemeClr val="dk1"/>
              </a:buClr>
              <a:buSzPct val="85000"/>
              <a:buFont typeface="Arial"/>
              <a:buNone/>
            </a:pPr>
            <a:r>
              <a:rPr b="1" lang="en" sz="1600">
                <a:solidFill>
                  <a:srgbClr val="262626"/>
                </a:solidFill>
                <a:latin typeface="Book Antiqua"/>
                <a:ea typeface="Book Antiqua"/>
                <a:cs typeface="Book Antiqua"/>
                <a:sym typeface="Book Antiqua"/>
              </a:rPr>
              <a:t>Light for All </a:t>
            </a:r>
            <a:r>
              <a:rPr i="1" lang="en" sz="1600">
                <a:solidFill>
                  <a:srgbClr val="262626"/>
                </a:solidFill>
                <a:latin typeface="Book Antiqua"/>
                <a:ea typeface="Book Antiqua"/>
                <a:cs typeface="Book Antiqua"/>
                <a:sym typeface="Book Antiqua"/>
              </a:rPr>
              <a:t>Lord, you sent Jesus as a witness to testify about the light so that all the peoples of Latin America might believe through him. He is the light for revelation to each one, man, woman, and child, announcing to them that God is light, and in him is no darkness at all.</a:t>
            </a:r>
            <a:r>
              <a:rPr lang="en" sz="1600">
                <a:solidFill>
                  <a:srgbClr val="262626"/>
                </a:solidFill>
                <a:latin typeface="Book Antiqua"/>
                <a:ea typeface="Book Antiqua"/>
                <a:cs typeface="Book Antiqua"/>
                <a:sym typeface="Book Antiqua"/>
              </a:rPr>
              <a:t> John 1:7; Luke 2:32; 1 John1:5</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Clr>
                <a:schemeClr val="dk1"/>
              </a:buClr>
              <a:buSzPct val="85000"/>
              <a:buFont typeface="Arial"/>
              <a:buNone/>
            </a:pPr>
            <a:r>
              <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Clr>
                <a:schemeClr val="dk1"/>
              </a:buClr>
              <a:buSzPct val="85000"/>
              <a:buFont typeface="Arial"/>
              <a:buNone/>
            </a:pPr>
            <a:r>
              <a:rPr b="1" lang="en" sz="1600">
                <a:solidFill>
                  <a:srgbClr val="262626"/>
                </a:solidFill>
                <a:latin typeface="Book Antiqua"/>
                <a:ea typeface="Book Antiqua"/>
                <a:cs typeface="Book Antiqua"/>
                <a:sym typeface="Book Antiqua"/>
              </a:rPr>
              <a:t>Deliverance</a:t>
            </a:r>
            <a:r>
              <a:rPr i="1" lang="en" sz="1600">
                <a:solidFill>
                  <a:srgbClr val="262626"/>
                </a:solidFill>
                <a:latin typeface="Book Antiqua"/>
                <a:ea typeface="Book Antiqua"/>
                <a:cs typeface="Book Antiqua"/>
                <a:sym typeface="Book Antiqua"/>
              </a:rPr>
              <a:t> Deliver the peoples of Latin America from the dominion of darkness and bring them into the kingdom of the Son You love, Jesus Christ. </a:t>
            </a:r>
            <a:r>
              <a:rPr lang="en" sz="1600">
                <a:solidFill>
                  <a:srgbClr val="262626"/>
                </a:solidFill>
                <a:latin typeface="Book Antiqua"/>
                <a:ea typeface="Book Antiqua"/>
                <a:cs typeface="Book Antiqua"/>
                <a:sym typeface="Book Antiqua"/>
              </a:rPr>
              <a:t>Colossians 1:13</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Clr>
                <a:schemeClr val="dk1"/>
              </a:buClr>
              <a:buSzPct val="85000"/>
              <a:buFont typeface="Arial"/>
              <a:buNone/>
            </a:pPr>
            <a:r>
              <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None/>
            </a:pPr>
            <a:r>
              <a:rPr b="1" lang="en" sz="1600">
                <a:solidFill>
                  <a:srgbClr val="262626"/>
                </a:solidFill>
                <a:latin typeface="Book Antiqua"/>
                <a:ea typeface="Book Antiqua"/>
                <a:cs typeface="Book Antiqua"/>
                <a:sym typeface="Book Antiqua"/>
              </a:rPr>
              <a:t>Good Soil </a:t>
            </a:r>
            <a:r>
              <a:rPr i="1" lang="en" sz="1600">
                <a:solidFill>
                  <a:srgbClr val="262626"/>
                </a:solidFill>
                <a:latin typeface="Book Antiqua"/>
                <a:ea typeface="Book Antiqua"/>
                <a:cs typeface="Book Antiqua"/>
                <a:sym typeface="Book Antiqua"/>
              </a:rPr>
              <a:t>Let the Good News come to each one, falling on good soil, where it produces a crop--a hundred, sixty or thirty times what was sown. </a:t>
            </a:r>
            <a:r>
              <a:rPr lang="en" sz="1600">
                <a:solidFill>
                  <a:srgbClr val="262626"/>
                </a:solidFill>
                <a:latin typeface="Book Antiqua"/>
                <a:ea typeface="Book Antiqua"/>
                <a:cs typeface="Book Antiqua"/>
                <a:sym typeface="Book Antiqua"/>
              </a:rPr>
              <a:t>Matthew 13:8</a:t>
            </a:r>
            <a:endParaRPr/>
          </a:p>
        </p:txBody>
      </p:sp>
      <p:pic>
        <p:nvPicPr>
          <p:cNvPr id="183" name="Google Shape;183;p26"/>
          <p:cNvPicPr preferRelativeResize="0"/>
          <p:nvPr/>
        </p:nvPicPr>
        <p:blipFill>
          <a:blip r:embed="rId3">
            <a:alphaModFix/>
          </a:blip>
          <a:stretch>
            <a:fillRect/>
          </a:stretch>
        </p:blipFill>
        <p:spPr>
          <a:xfrm>
            <a:off x="4610712" y="1834450"/>
            <a:ext cx="2780150" cy="3204900"/>
          </a:xfrm>
          <a:prstGeom prst="rect">
            <a:avLst/>
          </a:prstGeom>
          <a:noFill/>
          <a:ln>
            <a:noFill/>
          </a:ln>
        </p:spPr>
      </p:pic>
      <p:pic>
        <p:nvPicPr>
          <p:cNvPr id="184" name="Google Shape;184;p26"/>
          <p:cNvPicPr preferRelativeResize="0"/>
          <p:nvPr/>
        </p:nvPicPr>
        <p:blipFill>
          <a:blip r:embed="rId4">
            <a:alphaModFix/>
          </a:blip>
          <a:stretch>
            <a:fillRect/>
          </a:stretch>
        </p:blipFill>
        <p:spPr>
          <a:xfrm>
            <a:off x="121998" y="101650"/>
            <a:ext cx="1536825" cy="864724"/>
          </a:xfrm>
          <a:prstGeom prst="rect">
            <a:avLst/>
          </a:prstGeom>
          <a:noFill/>
          <a:ln>
            <a:noFill/>
          </a:ln>
        </p:spPr>
      </p:pic>
      <p:pic>
        <p:nvPicPr>
          <p:cNvPr id="185" name="Google Shape;185;p26"/>
          <p:cNvPicPr preferRelativeResize="0"/>
          <p:nvPr/>
        </p:nvPicPr>
        <p:blipFill>
          <a:blip r:embed="rId5">
            <a:alphaModFix/>
          </a:blip>
          <a:stretch>
            <a:fillRect/>
          </a:stretch>
        </p:blipFill>
        <p:spPr>
          <a:xfrm>
            <a:off x="7373125" y="40575"/>
            <a:ext cx="1714500" cy="2143125"/>
          </a:xfrm>
          <a:prstGeom prst="rect">
            <a:avLst/>
          </a:prstGeom>
          <a:noFill/>
          <a:ln>
            <a:noFill/>
          </a:ln>
        </p:spPr>
      </p:pic>
      <p:sp>
        <p:nvSpPr>
          <p:cNvPr id="186" name="Google Shape;186;p26"/>
          <p:cNvSpPr txBox="1"/>
          <p:nvPr/>
        </p:nvSpPr>
        <p:spPr>
          <a:xfrm>
            <a:off x="7231950" y="2222500"/>
            <a:ext cx="1912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Portuguese-speaking Jews of Brazil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7"/>
          <p:cNvSpPr txBox="1"/>
          <p:nvPr>
            <p:ph type="title"/>
          </p:nvPr>
        </p:nvSpPr>
        <p:spPr>
          <a:xfrm>
            <a:off x="43575" y="176900"/>
            <a:ext cx="8520600" cy="1803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66666"/>
              <a:buFont typeface="Arial"/>
              <a:buNone/>
            </a:pPr>
            <a:r>
              <a:rPr lang="en" sz="3600">
                <a:solidFill>
                  <a:srgbClr val="262626"/>
                </a:solidFill>
                <a:latin typeface="Book Antiqua"/>
                <a:ea typeface="Book Antiqua"/>
                <a:cs typeface="Book Antiqua"/>
                <a:sym typeface="Book Antiqua"/>
              </a:rPr>
              <a:t>Day 10: REGION 10</a:t>
            </a:r>
            <a:br>
              <a:rPr lang="en" sz="3600">
                <a:solidFill>
                  <a:srgbClr val="262626"/>
                </a:solidFill>
                <a:latin typeface="Book Antiqua"/>
                <a:ea typeface="Book Antiqua"/>
                <a:cs typeface="Book Antiqua"/>
                <a:sym typeface="Book Antiqua"/>
              </a:rPr>
            </a:br>
            <a:r>
              <a:rPr lang="en" sz="3600">
                <a:solidFill>
                  <a:srgbClr val="262626"/>
                </a:solidFill>
                <a:latin typeface="Book Antiqua"/>
                <a:ea typeface="Book Antiqua"/>
                <a:cs typeface="Book Antiqua"/>
                <a:sym typeface="Book Antiqua"/>
              </a:rPr>
              <a:t>North America/Caribbean</a:t>
            </a:r>
            <a:br>
              <a:rPr lang="en" sz="2000">
                <a:solidFill>
                  <a:srgbClr val="262626"/>
                </a:solidFill>
                <a:latin typeface="Book Antiqua"/>
                <a:ea typeface="Book Antiqua"/>
                <a:cs typeface="Book Antiqua"/>
                <a:sym typeface="Book Antiqua"/>
              </a:rPr>
            </a:br>
            <a:r>
              <a:rPr lang="en" sz="2000">
                <a:solidFill>
                  <a:srgbClr val="262626"/>
                </a:solidFill>
                <a:latin typeface="Book Antiqua"/>
                <a:ea typeface="Book Antiqua"/>
                <a:cs typeface="Book Antiqua"/>
                <a:sym typeface="Book Antiqua"/>
              </a:rPr>
              <a:t>30 nations ⬧ 7M population unreached ⬧ 141 UPG’s</a:t>
            </a:r>
            <a:br>
              <a:rPr lang="en" sz="2000">
                <a:solidFill>
                  <a:srgbClr val="262626"/>
                </a:solidFill>
                <a:latin typeface="Book Antiqua"/>
                <a:ea typeface="Book Antiqua"/>
                <a:cs typeface="Book Antiqua"/>
                <a:sym typeface="Book Antiqua"/>
              </a:rPr>
            </a:br>
            <a:r>
              <a:rPr lang="en" sz="2000">
                <a:solidFill>
                  <a:srgbClr val="262626"/>
                </a:solidFill>
                <a:latin typeface="Book Antiqua"/>
                <a:ea typeface="Book Antiqua"/>
                <a:cs typeface="Book Antiqua"/>
                <a:sym typeface="Book Antiqua"/>
              </a:rPr>
              <a:t>14.4% unreached</a:t>
            </a:r>
            <a:endParaRPr sz="2400">
              <a:solidFill>
                <a:srgbClr val="262626"/>
              </a:solidFill>
              <a:latin typeface="Book Antiqua"/>
              <a:ea typeface="Book Antiqua"/>
              <a:cs typeface="Book Antiqua"/>
              <a:sym typeface="Book Antiqua"/>
            </a:endParaRPr>
          </a:p>
          <a:p>
            <a:pPr indent="0" lvl="0" marL="0" rtl="0" algn="l">
              <a:spcBef>
                <a:spcPts val="0"/>
              </a:spcBef>
              <a:spcAft>
                <a:spcPts val="0"/>
              </a:spcAft>
              <a:buNone/>
            </a:pPr>
            <a:r>
              <a:t/>
            </a:r>
            <a:endParaRPr/>
          </a:p>
        </p:txBody>
      </p:sp>
      <p:sp>
        <p:nvSpPr>
          <p:cNvPr id="192" name="Google Shape;192;p27"/>
          <p:cNvSpPr txBox="1"/>
          <p:nvPr>
            <p:ph idx="1" type="body"/>
          </p:nvPr>
        </p:nvSpPr>
        <p:spPr>
          <a:xfrm>
            <a:off x="311700" y="2129125"/>
            <a:ext cx="4260300" cy="2843100"/>
          </a:xfrm>
          <a:prstGeom prst="rect">
            <a:avLst/>
          </a:prstGeom>
        </p:spPr>
        <p:txBody>
          <a:bodyPr anchorCtr="0" anchor="t" bIns="91425" lIns="91425" spcFirstLastPara="1" rIns="91425" wrap="square" tIns="91425">
            <a:normAutofit fontScale="92500" lnSpcReduction="20000"/>
          </a:bodyPr>
          <a:lstStyle/>
          <a:p>
            <a:pPr indent="0" lvl="0" marL="0" rtl="0" algn="l">
              <a:lnSpc>
                <a:spcPct val="90000"/>
              </a:lnSpc>
              <a:spcBef>
                <a:spcPts val="272"/>
              </a:spcBef>
              <a:spcAft>
                <a:spcPts val="0"/>
              </a:spcAft>
              <a:buClr>
                <a:schemeClr val="dk1"/>
              </a:buClr>
              <a:buSzPct val="85000"/>
              <a:buFont typeface="Arial"/>
              <a:buNone/>
            </a:pPr>
            <a:r>
              <a:rPr b="1" lang="en" sz="1600">
                <a:solidFill>
                  <a:srgbClr val="262626"/>
                </a:solidFill>
                <a:latin typeface="Book Antiqua"/>
                <a:ea typeface="Book Antiqua"/>
                <a:cs typeface="Book Antiqua"/>
                <a:sym typeface="Book Antiqua"/>
              </a:rPr>
              <a:t>Open Eyes </a:t>
            </a:r>
            <a:r>
              <a:rPr i="1" lang="en" sz="1600">
                <a:solidFill>
                  <a:srgbClr val="262626"/>
                </a:solidFill>
                <a:latin typeface="Book Antiqua"/>
                <a:ea typeface="Book Antiqua"/>
                <a:cs typeface="Book Antiqua"/>
                <a:sym typeface="Book Antiqua"/>
              </a:rPr>
              <a:t>The god of this age has blinded the minds of unbelievers, so that they cannot see the light of the gospel that displays the glory of Christ, who is the image of God.</a:t>
            </a:r>
            <a:r>
              <a:rPr lang="en" sz="1600">
                <a:solidFill>
                  <a:srgbClr val="262626"/>
                </a:solidFill>
                <a:latin typeface="Book Antiqua"/>
                <a:ea typeface="Book Antiqua"/>
                <a:cs typeface="Book Antiqua"/>
                <a:sym typeface="Book Antiqua"/>
              </a:rPr>
              <a:t> 2 Corinthians 4:4</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Clr>
                <a:schemeClr val="dk1"/>
              </a:buClr>
              <a:buSzPct val="85000"/>
              <a:buFont typeface="Arial"/>
              <a:buNone/>
            </a:pPr>
            <a:r>
              <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Clr>
                <a:schemeClr val="dk1"/>
              </a:buClr>
              <a:buSzPct val="85000"/>
              <a:buFont typeface="Arial"/>
              <a:buNone/>
            </a:pPr>
            <a:r>
              <a:rPr b="1" lang="en" sz="1600">
                <a:solidFill>
                  <a:srgbClr val="262626"/>
                </a:solidFill>
                <a:latin typeface="Book Antiqua"/>
                <a:ea typeface="Book Antiqua"/>
                <a:cs typeface="Book Antiqua"/>
                <a:sym typeface="Book Antiqua"/>
              </a:rPr>
              <a:t>Abundant Harvest </a:t>
            </a:r>
            <a:r>
              <a:rPr i="1" lang="en" sz="1600">
                <a:solidFill>
                  <a:srgbClr val="262626"/>
                </a:solidFill>
                <a:latin typeface="Book Antiqua"/>
                <a:ea typeface="Book Antiqua"/>
                <a:cs typeface="Book Antiqua"/>
                <a:sym typeface="Book Antiqua"/>
              </a:rPr>
              <a:t>He told them, “The harvest is plentiful, but the workers are few. Ask the Lord of the harvest, therefore, to send out workers into his harvest field.</a:t>
            </a:r>
            <a:r>
              <a:rPr lang="en" sz="1600">
                <a:solidFill>
                  <a:srgbClr val="262626"/>
                </a:solidFill>
                <a:latin typeface="Book Antiqua"/>
                <a:ea typeface="Book Antiqua"/>
                <a:cs typeface="Book Antiqua"/>
                <a:sym typeface="Book Antiqua"/>
              </a:rPr>
              <a:t> Luke 10:2</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Clr>
                <a:schemeClr val="dk1"/>
              </a:buClr>
              <a:buSzPct val="85000"/>
              <a:buFont typeface="Arial"/>
              <a:buNone/>
            </a:pPr>
            <a:r>
              <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None/>
            </a:pPr>
            <a:r>
              <a:rPr b="1" lang="en" sz="1600">
                <a:solidFill>
                  <a:srgbClr val="262626"/>
                </a:solidFill>
                <a:latin typeface="Book Antiqua"/>
                <a:ea typeface="Book Antiqua"/>
                <a:cs typeface="Book Antiqua"/>
                <a:sym typeface="Book Antiqua"/>
              </a:rPr>
              <a:t>Jesus’ Kingdom Come </a:t>
            </a:r>
            <a:r>
              <a:rPr i="1" lang="en" sz="1600">
                <a:solidFill>
                  <a:srgbClr val="262626"/>
                </a:solidFill>
                <a:latin typeface="Book Antiqua"/>
                <a:ea typeface="Book Antiqua"/>
                <a:cs typeface="Book Antiqua"/>
                <a:sym typeface="Book Antiqua"/>
              </a:rPr>
              <a:t>The seventh angel sounded his trumpet, and there were loud voices in heaven, which said: “The kingdom of this world has become the kingdom of our Lord and of his Messiah, and he will reign for ever and ever.” </a:t>
            </a:r>
            <a:r>
              <a:rPr lang="en" sz="1600">
                <a:solidFill>
                  <a:srgbClr val="262626"/>
                </a:solidFill>
                <a:latin typeface="Book Antiqua"/>
                <a:ea typeface="Book Antiqua"/>
                <a:cs typeface="Book Antiqua"/>
                <a:sym typeface="Book Antiqua"/>
              </a:rPr>
              <a:t>Revelation 11:15</a:t>
            </a:r>
            <a:endParaRPr/>
          </a:p>
        </p:txBody>
      </p:sp>
      <p:pic>
        <p:nvPicPr>
          <p:cNvPr id="193" name="Google Shape;193;p27"/>
          <p:cNvPicPr preferRelativeResize="0"/>
          <p:nvPr/>
        </p:nvPicPr>
        <p:blipFill>
          <a:blip r:embed="rId3">
            <a:alphaModFix/>
          </a:blip>
          <a:stretch>
            <a:fillRect/>
          </a:stretch>
        </p:blipFill>
        <p:spPr>
          <a:xfrm>
            <a:off x="4572000" y="1827775"/>
            <a:ext cx="2816550" cy="3246850"/>
          </a:xfrm>
          <a:prstGeom prst="rect">
            <a:avLst/>
          </a:prstGeom>
          <a:noFill/>
          <a:ln>
            <a:noFill/>
          </a:ln>
        </p:spPr>
      </p:pic>
      <p:pic>
        <p:nvPicPr>
          <p:cNvPr id="194" name="Google Shape;194;p27"/>
          <p:cNvPicPr preferRelativeResize="0"/>
          <p:nvPr/>
        </p:nvPicPr>
        <p:blipFill>
          <a:blip r:embed="rId4">
            <a:alphaModFix/>
          </a:blip>
          <a:stretch>
            <a:fillRect/>
          </a:stretch>
        </p:blipFill>
        <p:spPr>
          <a:xfrm>
            <a:off x="121998" y="101650"/>
            <a:ext cx="1536825" cy="864724"/>
          </a:xfrm>
          <a:prstGeom prst="rect">
            <a:avLst/>
          </a:prstGeom>
          <a:noFill/>
          <a:ln>
            <a:noFill/>
          </a:ln>
        </p:spPr>
      </p:pic>
      <p:pic>
        <p:nvPicPr>
          <p:cNvPr id="195" name="Google Shape;195;p27"/>
          <p:cNvPicPr preferRelativeResize="0"/>
          <p:nvPr/>
        </p:nvPicPr>
        <p:blipFill>
          <a:blip r:embed="rId5">
            <a:alphaModFix/>
          </a:blip>
          <a:stretch>
            <a:fillRect/>
          </a:stretch>
        </p:blipFill>
        <p:spPr>
          <a:xfrm>
            <a:off x="7295425" y="40550"/>
            <a:ext cx="1756850" cy="2196050"/>
          </a:xfrm>
          <a:prstGeom prst="rect">
            <a:avLst/>
          </a:prstGeom>
          <a:noFill/>
          <a:ln>
            <a:noFill/>
          </a:ln>
        </p:spPr>
      </p:pic>
      <p:sp>
        <p:nvSpPr>
          <p:cNvPr id="196" name="Google Shape;196;p27"/>
          <p:cNvSpPr txBox="1"/>
          <p:nvPr/>
        </p:nvSpPr>
        <p:spPr>
          <a:xfrm>
            <a:off x="7083775" y="2129125"/>
            <a:ext cx="2123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Urdu-speaking Muslims of the United States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8"/>
          <p:cNvSpPr txBox="1"/>
          <p:nvPr>
            <p:ph type="title"/>
          </p:nvPr>
        </p:nvSpPr>
        <p:spPr>
          <a:xfrm>
            <a:off x="1626300" y="70550"/>
            <a:ext cx="7468200" cy="6915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1272">
                <a:solidFill>
                  <a:srgbClr val="030303"/>
                </a:solidFill>
                <a:highlight>
                  <a:srgbClr val="F9F9F9"/>
                </a:highlight>
                <a:latin typeface="Roboto"/>
                <a:ea typeface="Roboto"/>
                <a:cs typeface="Roboto"/>
                <a:sym typeface="Roboto"/>
              </a:rPr>
              <a:t>Andrew Brunson wrote this song in Buca Maximum Security Prison 2 weeks after the Turkish government falsely accused him of being a spy and helping to lead a coup attempt.  These charges carried an automatic 3 life sentences in solitary confinement with no parole. Andrew sang this song every day after of his 2 years in prison. </a:t>
            </a:r>
            <a:endParaRPr sz="1272">
              <a:solidFill>
                <a:srgbClr val="030303"/>
              </a:solidFill>
              <a:highlight>
                <a:srgbClr val="F9F9F9"/>
              </a:highlight>
              <a:latin typeface="Roboto"/>
              <a:ea typeface="Roboto"/>
              <a:cs typeface="Roboto"/>
              <a:sym typeface="Roboto"/>
            </a:endParaRPr>
          </a:p>
          <a:p>
            <a:pPr indent="0" lvl="0" marL="0" rtl="0" algn="l">
              <a:spcBef>
                <a:spcPts val="0"/>
              </a:spcBef>
              <a:spcAft>
                <a:spcPts val="0"/>
              </a:spcAft>
              <a:buClr>
                <a:schemeClr val="dk1"/>
              </a:buClr>
              <a:buSzPct val="100000"/>
              <a:buFont typeface="Arial"/>
              <a:buNone/>
            </a:pPr>
            <a:r>
              <a:t/>
            </a:r>
            <a:endParaRPr sz="1100"/>
          </a:p>
          <a:p>
            <a:pPr indent="0" lvl="0" marL="0" rtl="0" algn="l">
              <a:spcBef>
                <a:spcPts val="0"/>
              </a:spcBef>
              <a:spcAft>
                <a:spcPts val="0"/>
              </a:spcAft>
              <a:buClr>
                <a:schemeClr val="dk1"/>
              </a:buClr>
              <a:buSzPct val="104761"/>
              <a:buFont typeface="Arial"/>
              <a:buNone/>
            </a:pPr>
            <a:r>
              <a:t/>
            </a:r>
            <a:endParaRPr sz="1050">
              <a:solidFill>
                <a:srgbClr val="030303"/>
              </a:solidFill>
              <a:highlight>
                <a:srgbClr val="F9F9F9"/>
              </a:highlight>
              <a:latin typeface="Roboto"/>
              <a:ea typeface="Roboto"/>
              <a:cs typeface="Roboto"/>
              <a:sym typeface="Roboto"/>
            </a:endParaRPr>
          </a:p>
          <a:p>
            <a:pPr indent="0" lvl="0" marL="0" rtl="0" algn="l">
              <a:spcBef>
                <a:spcPts val="0"/>
              </a:spcBef>
              <a:spcAft>
                <a:spcPts val="0"/>
              </a:spcAft>
              <a:buNone/>
            </a:pPr>
            <a:r>
              <a:t/>
            </a:r>
            <a:endParaRPr sz="1200"/>
          </a:p>
        </p:txBody>
      </p:sp>
      <p:pic>
        <p:nvPicPr>
          <p:cNvPr descr="Andrew Brunson wrote this song in Buca Maximum Security Prison two weeks after the Turkish government falsely accused him of being a spy and helping to lead a coup attempt.  These charges carried an automatic three life sentences in solitary confinement, with no parole.  Andrew sang this song every day for the remainder of his two years in prison. &#10;&#10;Song Produced, Mixed &amp; Mastered by Fady Gergis at Heartbeat Productions in Kansas City. &#10;&#10;Links to the song: &#10;&#10;Available for FREE Download: &#10;https://unceasingworship.com/andrewbrunson/&#10;&#10;Apple Music:&#10;https://music.apple.com/us/album/worthy-of-my-all/1486221359?i=1486221360&#10;&#10;Itunes: &#10;https://music.apple.com/us/album/worthy-of-my-all/1486221359?i=1486221360&#10;&#10;Spotify:&#10;https://open.spotify.com/album/4k2rDSTqzmMGUbu4eOXyzV?si=T_veYnpkQ92fLz37gTp2GA" id="202" name="Google Shape;202;p28" title="Andrew Brunson - Worthy Of My All">
            <a:hlinkClick r:id="rId3"/>
          </p:cNvPr>
          <p:cNvPicPr preferRelativeResize="0"/>
          <p:nvPr/>
        </p:nvPicPr>
        <p:blipFill>
          <a:blip r:embed="rId4">
            <a:alphaModFix/>
          </a:blip>
          <a:stretch>
            <a:fillRect/>
          </a:stretch>
        </p:blipFill>
        <p:spPr>
          <a:xfrm>
            <a:off x="1626300" y="724950"/>
            <a:ext cx="5891400" cy="4418550"/>
          </a:xfrm>
          <a:prstGeom prst="rect">
            <a:avLst/>
          </a:prstGeom>
          <a:noFill/>
          <a:ln>
            <a:noFill/>
          </a:ln>
        </p:spPr>
      </p:pic>
      <p:pic>
        <p:nvPicPr>
          <p:cNvPr id="203" name="Google Shape;203;p28"/>
          <p:cNvPicPr preferRelativeResize="0"/>
          <p:nvPr/>
        </p:nvPicPr>
        <p:blipFill>
          <a:blip r:embed="rId5">
            <a:alphaModFix/>
          </a:blip>
          <a:stretch>
            <a:fillRect/>
          </a:stretch>
        </p:blipFill>
        <p:spPr>
          <a:xfrm>
            <a:off x="51423" y="70550"/>
            <a:ext cx="1536825" cy="8647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descr="Provided to YouTube by CDBaby&#10;&#10;Worthy of My All · Andrew Brunson&#10;&#10;Worthy of My All&#10;&#10;℗ 2019 Fady Gergis&#10;&#10;Released on: 2019-11-22&#10;&#10;Auto-generated by YouTube." id="208" name="Google Shape;208;p29" title="Worthy of My All">
            <a:hlinkClick r:id="rId3"/>
          </p:cNvPr>
          <p:cNvPicPr preferRelativeResize="0"/>
          <p:nvPr/>
        </p:nvPicPr>
        <p:blipFill>
          <a:blip r:embed="rId4">
            <a:alphaModFix/>
          </a:blip>
          <a:stretch>
            <a:fillRect/>
          </a:stretch>
        </p:blipFill>
        <p:spPr>
          <a:xfrm>
            <a:off x="1588275" y="39700"/>
            <a:ext cx="6723175" cy="5064100"/>
          </a:xfrm>
          <a:prstGeom prst="rect">
            <a:avLst/>
          </a:prstGeom>
          <a:noFill/>
          <a:ln>
            <a:noFill/>
          </a:ln>
        </p:spPr>
      </p:pic>
      <p:pic>
        <p:nvPicPr>
          <p:cNvPr id="209" name="Google Shape;209;p29"/>
          <p:cNvPicPr preferRelativeResize="0"/>
          <p:nvPr/>
        </p:nvPicPr>
        <p:blipFill>
          <a:blip r:embed="rId5">
            <a:alphaModFix/>
          </a:blip>
          <a:stretch>
            <a:fillRect/>
          </a:stretch>
        </p:blipFill>
        <p:spPr>
          <a:xfrm>
            <a:off x="51448" y="40900"/>
            <a:ext cx="1536825" cy="8647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213400" y="304800"/>
            <a:ext cx="4135022" cy="4838701"/>
          </a:xfrm>
          <a:prstGeom prst="rect">
            <a:avLst/>
          </a:prstGeom>
          <a:noFill/>
          <a:ln>
            <a:noFill/>
          </a:ln>
        </p:spPr>
      </p:pic>
      <p:pic>
        <p:nvPicPr>
          <p:cNvPr id="63" name="Google Shape;63;p14"/>
          <p:cNvPicPr preferRelativeResize="0"/>
          <p:nvPr/>
        </p:nvPicPr>
        <p:blipFill>
          <a:blip r:embed="rId4">
            <a:alphaModFix/>
          </a:blip>
          <a:stretch>
            <a:fillRect/>
          </a:stretch>
        </p:blipFill>
        <p:spPr>
          <a:xfrm>
            <a:off x="121998" y="101650"/>
            <a:ext cx="1536825" cy="864724"/>
          </a:xfrm>
          <a:prstGeom prst="rect">
            <a:avLst/>
          </a:prstGeom>
          <a:noFill/>
          <a:ln>
            <a:noFill/>
          </a:ln>
        </p:spPr>
      </p:pic>
      <p:sp>
        <p:nvSpPr>
          <p:cNvPr id="64" name="Google Shape;64;p14"/>
          <p:cNvSpPr txBox="1"/>
          <p:nvPr>
            <p:ph type="title"/>
          </p:nvPr>
        </p:nvSpPr>
        <p:spPr>
          <a:xfrm>
            <a:off x="4242200" y="782600"/>
            <a:ext cx="44997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The Bride is making herself ready...</a:t>
            </a:r>
            <a:endParaRPr/>
          </a:p>
        </p:txBody>
      </p:sp>
      <p:sp>
        <p:nvSpPr>
          <p:cNvPr id="65" name="Google Shape;65;p14"/>
          <p:cNvSpPr txBox="1"/>
          <p:nvPr>
            <p:ph idx="1" type="body"/>
          </p:nvPr>
        </p:nvSpPr>
        <p:spPr>
          <a:xfrm>
            <a:off x="4391300" y="1538300"/>
            <a:ext cx="4262400" cy="2962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700"/>
              <a:t>Whether we join together physically...</a:t>
            </a:r>
            <a:br>
              <a:rPr lang="en" sz="1700"/>
            </a:br>
            <a:r>
              <a:rPr lang="en" sz="1700"/>
              <a:t>Or virtually...</a:t>
            </a:r>
            <a:endParaRPr sz="1700"/>
          </a:p>
          <a:p>
            <a:pPr indent="0" lvl="0" marL="0" rtl="0" algn="ctr">
              <a:spcBef>
                <a:spcPts val="1200"/>
              </a:spcBef>
              <a:spcAft>
                <a:spcPts val="0"/>
              </a:spcAft>
              <a:buNone/>
            </a:pPr>
            <a:r>
              <a:rPr lang="en" sz="1700"/>
              <a:t>As we come together before the Throne,</a:t>
            </a:r>
            <a:br>
              <a:rPr lang="en" sz="1700"/>
            </a:br>
            <a:r>
              <a:rPr lang="en" sz="1700"/>
              <a:t>The Holy Spirit works in and among us...</a:t>
            </a:r>
            <a:endParaRPr sz="1700"/>
          </a:p>
          <a:p>
            <a:pPr indent="0" lvl="0" marL="0" rtl="0" algn="ctr">
              <a:spcBef>
                <a:spcPts val="1200"/>
              </a:spcBef>
              <a:spcAft>
                <a:spcPts val="1200"/>
              </a:spcAft>
              <a:buNone/>
            </a:pPr>
            <a:r>
              <a:rPr lang="en" sz="1700"/>
              <a:t>We are transformed from glory to glory </a:t>
            </a:r>
            <a:br>
              <a:rPr lang="en" sz="1700"/>
            </a:br>
            <a:r>
              <a:rPr lang="en" sz="1700"/>
              <a:t>in His Presence.</a:t>
            </a:r>
            <a:endParaRPr sz="1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2149475" y="257500"/>
            <a:ext cx="5929800" cy="103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1960"/>
              <a:t>But NOT EVERYONE has had even ONE CHANCE </a:t>
            </a:r>
            <a:br>
              <a:rPr lang="en" sz="1960"/>
            </a:br>
            <a:r>
              <a:rPr lang="en" sz="1960"/>
              <a:t>to receive God’s gift of salvation </a:t>
            </a:r>
            <a:br>
              <a:rPr lang="en" sz="1960"/>
            </a:br>
            <a:r>
              <a:rPr lang="en" sz="1960"/>
              <a:t>through Jesus Christ….</a:t>
            </a:r>
            <a:endParaRPr sz="1960"/>
          </a:p>
        </p:txBody>
      </p:sp>
      <p:pic>
        <p:nvPicPr>
          <p:cNvPr id="71" name="Google Shape;71;p15"/>
          <p:cNvPicPr preferRelativeResize="0"/>
          <p:nvPr/>
        </p:nvPicPr>
        <p:blipFill>
          <a:blip r:embed="rId3">
            <a:alphaModFix/>
          </a:blip>
          <a:stretch>
            <a:fillRect/>
          </a:stretch>
        </p:blipFill>
        <p:spPr>
          <a:xfrm>
            <a:off x="121998" y="101650"/>
            <a:ext cx="1536825" cy="864724"/>
          </a:xfrm>
          <a:prstGeom prst="rect">
            <a:avLst/>
          </a:prstGeom>
          <a:noFill/>
          <a:ln>
            <a:noFill/>
          </a:ln>
        </p:spPr>
      </p:pic>
      <p:pic>
        <p:nvPicPr>
          <p:cNvPr descr="Statistics from: https://joshuaproject.net/&#10;Evangelism and gospel-sharing tools/apparel coming soon.&#10;&#10;&quot;Hetoimos&quot; is the Ancient Greek word for &quot;ready&quot; and &quot;prepared&quot; found most notably in 1 Peter 3:15b (ESV), &quot;...always being prepared (hetoimos) to make a defense to anyone who asks you for a reason for the hope that is in you, yet do it with gentleness and respect.&quot;&#10;&#10;We have more great content like this on our Instagram: www.instagram.com/hetoimos" id="72" name="Google Shape;72;p15" title="3.2 Billion Unreached People - Christian Missions Video">
            <a:hlinkClick r:id="rId4"/>
          </p:cNvPr>
          <p:cNvPicPr preferRelativeResize="0"/>
          <p:nvPr/>
        </p:nvPicPr>
        <p:blipFill>
          <a:blip r:embed="rId5">
            <a:alphaModFix/>
          </a:blip>
          <a:stretch>
            <a:fillRect/>
          </a:stretch>
        </p:blipFill>
        <p:spPr>
          <a:xfrm>
            <a:off x="2149475" y="1294600"/>
            <a:ext cx="4943725" cy="3707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2175325" y="359475"/>
            <a:ext cx="5657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YOUR PRAYERS CHANGE THAT!!</a:t>
            </a:r>
            <a:endParaRPr/>
          </a:p>
        </p:txBody>
      </p:sp>
      <p:pic>
        <p:nvPicPr>
          <p:cNvPr id="78" name="Google Shape;78;p16"/>
          <p:cNvPicPr preferRelativeResize="0"/>
          <p:nvPr/>
        </p:nvPicPr>
        <p:blipFill>
          <a:blip r:embed="rId3">
            <a:alphaModFix/>
          </a:blip>
          <a:stretch>
            <a:fillRect/>
          </a:stretch>
        </p:blipFill>
        <p:spPr>
          <a:xfrm rot="6302622">
            <a:off x="4772612" y="1145674"/>
            <a:ext cx="1755725" cy="2061051"/>
          </a:xfrm>
          <a:prstGeom prst="rect">
            <a:avLst/>
          </a:prstGeom>
          <a:noFill/>
          <a:ln>
            <a:noFill/>
          </a:ln>
        </p:spPr>
      </p:pic>
      <p:sp>
        <p:nvSpPr>
          <p:cNvPr id="79" name="Google Shape;79;p16"/>
          <p:cNvSpPr txBox="1"/>
          <p:nvPr/>
        </p:nvSpPr>
        <p:spPr>
          <a:xfrm>
            <a:off x="6139800" y="1533150"/>
            <a:ext cx="2831700" cy="66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Opening 10-15 Minutes</a:t>
            </a:r>
            <a:endParaRPr/>
          </a:p>
          <a:p>
            <a:pPr indent="0" lvl="0" marL="0" rtl="0" algn="l">
              <a:spcBef>
                <a:spcPts val="0"/>
              </a:spcBef>
              <a:spcAft>
                <a:spcPts val="0"/>
              </a:spcAft>
              <a:buNone/>
            </a:pPr>
            <a:r>
              <a:rPr b="1" lang="en"/>
              <a:t>Praise, Worship &amp; Repentance</a:t>
            </a:r>
            <a:endParaRPr b="1"/>
          </a:p>
        </p:txBody>
      </p:sp>
      <p:pic>
        <p:nvPicPr>
          <p:cNvPr id="80" name="Google Shape;80;p16"/>
          <p:cNvPicPr preferRelativeResize="0"/>
          <p:nvPr/>
        </p:nvPicPr>
        <p:blipFill>
          <a:blip r:embed="rId3">
            <a:alphaModFix/>
          </a:blip>
          <a:stretch>
            <a:fillRect/>
          </a:stretch>
        </p:blipFill>
        <p:spPr>
          <a:xfrm rot="-7870346">
            <a:off x="3531668" y="2688813"/>
            <a:ext cx="1737416" cy="2039575"/>
          </a:xfrm>
          <a:prstGeom prst="rect">
            <a:avLst/>
          </a:prstGeom>
          <a:noFill/>
          <a:ln>
            <a:noFill/>
          </a:ln>
        </p:spPr>
      </p:pic>
      <p:pic>
        <p:nvPicPr>
          <p:cNvPr id="81" name="Google Shape;81;p16"/>
          <p:cNvPicPr preferRelativeResize="0"/>
          <p:nvPr/>
        </p:nvPicPr>
        <p:blipFill>
          <a:blip r:embed="rId3">
            <a:alphaModFix/>
          </a:blip>
          <a:stretch>
            <a:fillRect/>
          </a:stretch>
        </p:blipFill>
        <p:spPr>
          <a:xfrm rot="-121350">
            <a:off x="2692918" y="1047750"/>
            <a:ext cx="1737415" cy="2039575"/>
          </a:xfrm>
          <a:prstGeom prst="rect">
            <a:avLst/>
          </a:prstGeom>
          <a:noFill/>
          <a:ln>
            <a:noFill/>
          </a:ln>
        </p:spPr>
      </p:pic>
      <p:sp>
        <p:nvSpPr>
          <p:cNvPr id="82" name="Google Shape;82;p16"/>
          <p:cNvSpPr txBox="1"/>
          <p:nvPr/>
        </p:nvSpPr>
        <p:spPr>
          <a:xfrm>
            <a:off x="2324425" y="4225800"/>
            <a:ext cx="4549200" cy="75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Intercession 20-30 Minutes</a:t>
            </a:r>
            <a:endParaRPr/>
          </a:p>
          <a:p>
            <a:pPr indent="0" lvl="0" marL="0" rtl="0" algn="ctr">
              <a:spcBef>
                <a:spcPts val="0"/>
              </a:spcBef>
              <a:spcAft>
                <a:spcPts val="0"/>
              </a:spcAft>
              <a:buNone/>
            </a:pPr>
            <a:r>
              <a:rPr b="1" lang="en"/>
              <a:t>Unity, Holy Spirit Outpouring, the Jews &amp; Israel,</a:t>
            </a:r>
            <a:endParaRPr b="1"/>
          </a:p>
          <a:p>
            <a:pPr indent="0" lvl="0" marL="0" rtl="0" algn="ctr">
              <a:spcBef>
                <a:spcPts val="0"/>
              </a:spcBef>
              <a:spcAft>
                <a:spcPts val="0"/>
              </a:spcAft>
              <a:buNone/>
            </a:pPr>
            <a:r>
              <a:rPr b="1" lang="en"/>
              <a:t> the Unreached, Nations &amp; Neighbors</a:t>
            </a:r>
            <a:endParaRPr b="1"/>
          </a:p>
        </p:txBody>
      </p:sp>
      <p:sp>
        <p:nvSpPr>
          <p:cNvPr id="83" name="Google Shape;83;p16"/>
          <p:cNvSpPr txBox="1"/>
          <p:nvPr/>
        </p:nvSpPr>
        <p:spPr>
          <a:xfrm>
            <a:off x="43225" y="1305850"/>
            <a:ext cx="3081000" cy="102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Final 10-15 Minutes </a:t>
            </a:r>
            <a:endParaRPr/>
          </a:p>
          <a:p>
            <a:pPr indent="0" lvl="0" marL="0" rtl="0" algn="ctr">
              <a:spcBef>
                <a:spcPts val="0"/>
              </a:spcBef>
              <a:spcAft>
                <a:spcPts val="0"/>
              </a:spcAft>
              <a:buNone/>
            </a:pPr>
            <a:r>
              <a:rPr b="1" lang="en"/>
              <a:t>Yearning for the Fulfillment of God’s Promises &amp; Jesus’ Return</a:t>
            </a:r>
            <a:endParaRPr b="1"/>
          </a:p>
        </p:txBody>
      </p:sp>
      <p:pic>
        <p:nvPicPr>
          <p:cNvPr id="84" name="Google Shape;84;p16"/>
          <p:cNvPicPr preferRelativeResize="0"/>
          <p:nvPr/>
        </p:nvPicPr>
        <p:blipFill>
          <a:blip r:embed="rId4">
            <a:alphaModFix/>
          </a:blip>
          <a:stretch>
            <a:fillRect/>
          </a:stretch>
        </p:blipFill>
        <p:spPr>
          <a:xfrm rot="10800000">
            <a:off x="3944025" y="1870250"/>
            <a:ext cx="1592350" cy="1571200"/>
          </a:xfrm>
          <a:prstGeom prst="rect">
            <a:avLst/>
          </a:prstGeom>
          <a:noFill/>
          <a:ln>
            <a:noFill/>
          </a:ln>
        </p:spPr>
      </p:pic>
      <p:pic>
        <p:nvPicPr>
          <p:cNvPr id="85" name="Google Shape;85;p16"/>
          <p:cNvPicPr preferRelativeResize="0"/>
          <p:nvPr/>
        </p:nvPicPr>
        <p:blipFill>
          <a:blip r:embed="rId5">
            <a:alphaModFix/>
          </a:blip>
          <a:stretch>
            <a:fillRect/>
          </a:stretch>
        </p:blipFill>
        <p:spPr>
          <a:xfrm>
            <a:off x="121998" y="101650"/>
            <a:ext cx="1536825" cy="8647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ctrTitle"/>
          </p:nvPr>
        </p:nvSpPr>
        <p:spPr>
          <a:xfrm>
            <a:off x="1246900" y="2387150"/>
            <a:ext cx="6498900" cy="79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800"/>
              <a:t>ONE DAY, ONE REGION</a:t>
            </a:r>
            <a:endParaRPr sz="3800"/>
          </a:p>
        </p:txBody>
      </p:sp>
      <p:sp>
        <p:nvSpPr>
          <p:cNvPr id="91" name="Google Shape;91;p17"/>
          <p:cNvSpPr txBox="1"/>
          <p:nvPr>
            <p:ph idx="1" type="subTitle"/>
          </p:nvPr>
        </p:nvSpPr>
        <p:spPr>
          <a:xfrm>
            <a:off x="311700" y="3179750"/>
            <a:ext cx="8520600" cy="1293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i="1" lang="en" sz="1400">
                <a:solidFill>
                  <a:srgbClr val="202124"/>
                </a:solidFill>
                <a:highlight>
                  <a:srgbClr val="FFFFFF"/>
                </a:highlight>
                <a:latin typeface="Roboto"/>
                <a:ea typeface="Roboto"/>
                <a:cs typeface="Roboto"/>
                <a:sym typeface="Roboto"/>
              </a:rPr>
              <a:t>“From the rising of the sun unto the going down of the </a:t>
            </a:r>
            <a:r>
              <a:rPr b="1" i="1" lang="en" sz="1400">
                <a:solidFill>
                  <a:srgbClr val="202124"/>
                </a:solidFill>
                <a:highlight>
                  <a:srgbClr val="FFFFFF"/>
                </a:highlight>
                <a:latin typeface="Roboto"/>
                <a:ea typeface="Roboto"/>
                <a:cs typeface="Roboto"/>
                <a:sym typeface="Roboto"/>
              </a:rPr>
              <a:t>same the LORD'S name is to be praised</a:t>
            </a:r>
            <a:r>
              <a:rPr i="1" lang="en" sz="1400">
                <a:solidFill>
                  <a:srgbClr val="202124"/>
                </a:solidFill>
                <a:highlight>
                  <a:srgbClr val="FFFFFF"/>
                </a:highlight>
                <a:latin typeface="Roboto"/>
                <a:ea typeface="Roboto"/>
                <a:cs typeface="Roboto"/>
                <a:sym typeface="Roboto"/>
              </a:rPr>
              <a:t>. </a:t>
            </a:r>
            <a:br>
              <a:rPr i="1" lang="en" sz="1400">
                <a:solidFill>
                  <a:srgbClr val="202124"/>
                </a:solidFill>
                <a:highlight>
                  <a:srgbClr val="FFFFFF"/>
                </a:highlight>
                <a:latin typeface="Roboto"/>
                <a:ea typeface="Roboto"/>
                <a:cs typeface="Roboto"/>
                <a:sym typeface="Roboto"/>
              </a:rPr>
            </a:br>
            <a:r>
              <a:rPr i="1" lang="en" sz="1400">
                <a:solidFill>
                  <a:srgbClr val="202124"/>
                </a:solidFill>
                <a:highlight>
                  <a:srgbClr val="FFFFFF"/>
                </a:highlight>
                <a:latin typeface="Roboto"/>
                <a:ea typeface="Roboto"/>
                <a:cs typeface="Roboto"/>
                <a:sym typeface="Roboto"/>
              </a:rPr>
              <a:t>The LORD is high above all nations, and his glory above the heavens. </a:t>
            </a:r>
            <a:br>
              <a:rPr i="1" lang="en" sz="1400">
                <a:solidFill>
                  <a:srgbClr val="202124"/>
                </a:solidFill>
                <a:highlight>
                  <a:srgbClr val="FFFFFF"/>
                </a:highlight>
                <a:latin typeface="Roboto"/>
                <a:ea typeface="Roboto"/>
                <a:cs typeface="Roboto"/>
                <a:sym typeface="Roboto"/>
              </a:rPr>
            </a:br>
            <a:r>
              <a:rPr i="1" lang="en" sz="1400">
                <a:solidFill>
                  <a:srgbClr val="202124"/>
                </a:solidFill>
                <a:highlight>
                  <a:srgbClr val="FFFFFF"/>
                </a:highlight>
                <a:latin typeface="Roboto"/>
                <a:ea typeface="Roboto"/>
                <a:cs typeface="Roboto"/>
                <a:sym typeface="Roboto"/>
              </a:rPr>
              <a:t>Who is like unto the LORD our God, who dwelleth on high, </a:t>
            </a:r>
            <a:br>
              <a:rPr i="1" lang="en" sz="1400">
                <a:solidFill>
                  <a:srgbClr val="202124"/>
                </a:solidFill>
                <a:highlight>
                  <a:srgbClr val="FFFFFF"/>
                </a:highlight>
                <a:latin typeface="Roboto"/>
                <a:ea typeface="Roboto"/>
                <a:cs typeface="Roboto"/>
                <a:sym typeface="Roboto"/>
              </a:rPr>
            </a:br>
            <a:r>
              <a:rPr baseline="30000" i="1" lang="en" sz="1300">
                <a:solidFill>
                  <a:srgbClr val="202124"/>
                </a:solidFill>
                <a:highlight>
                  <a:srgbClr val="FFFFFF"/>
                </a:highlight>
                <a:latin typeface="Roboto"/>
                <a:ea typeface="Roboto"/>
                <a:cs typeface="Roboto"/>
                <a:sym typeface="Roboto"/>
              </a:rPr>
              <a:t>6</a:t>
            </a:r>
            <a:r>
              <a:rPr i="1" lang="en" sz="1400">
                <a:solidFill>
                  <a:srgbClr val="202124"/>
                </a:solidFill>
                <a:highlight>
                  <a:srgbClr val="FFFFFF"/>
                </a:highlight>
                <a:latin typeface="Roboto"/>
                <a:ea typeface="Roboto"/>
                <a:cs typeface="Roboto"/>
                <a:sym typeface="Roboto"/>
              </a:rPr>
              <a:t>Who humbleth himself to behold the things that are in heaven, and in the earth!”</a:t>
            </a:r>
            <a:endParaRPr i="1" sz="1400">
              <a:solidFill>
                <a:srgbClr val="202124"/>
              </a:solidFill>
              <a:highlight>
                <a:srgbClr val="FFFFFF"/>
              </a:highlight>
              <a:latin typeface="Roboto"/>
              <a:ea typeface="Roboto"/>
              <a:cs typeface="Roboto"/>
              <a:sym typeface="Roboto"/>
            </a:endParaRPr>
          </a:p>
          <a:p>
            <a:pPr indent="0" lvl="0" marL="0" rtl="0" algn="ctr">
              <a:spcBef>
                <a:spcPts val="0"/>
              </a:spcBef>
              <a:spcAft>
                <a:spcPts val="0"/>
              </a:spcAft>
              <a:buNone/>
            </a:pPr>
            <a:r>
              <a:rPr lang="en" sz="1400">
                <a:solidFill>
                  <a:srgbClr val="202124"/>
                </a:solidFill>
                <a:highlight>
                  <a:srgbClr val="FFFFFF"/>
                </a:highlight>
                <a:latin typeface="Roboto"/>
                <a:ea typeface="Roboto"/>
                <a:cs typeface="Roboto"/>
                <a:sym typeface="Roboto"/>
              </a:rPr>
              <a:t>Psalm 113:3</a:t>
            </a:r>
            <a:endParaRPr sz="1400">
              <a:solidFill>
                <a:srgbClr val="202124"/>
              </a:solidFill>
              <a:highlight>
                <a:srgbClr val="FFFFFF"/>
              </a:highlight>
              <a:latin typeface="Roboto"/>
              <a:ea typeface="Roboto"/>
              <a:cs typeface="Roboto"/>
              <a:sym typeface="Roboto"/>
            </a:endParaRPr>
          </a:p>
        </p:txBody>
      </p:sp>
      <p:pic>
        <p:nvPicPr>
          <p:cNvPr id="92" name="Google Shape;92;p17"/>
          <p:cNvPicPr preferRelativeResize="0"/>
          <p:nvPr/>
        </p:nvPicPr>
        <p:blipFill>
          <a:blip r:embed="rId3">
            <a:alphaModFix/>
          </a:blip>
          <a:stretch>
            <a:fillRect/>
          </a:stretch>
        </p:blipFill>
        <p:spPr>
          <a:xfrm>
            <a:off x="121998" y="101650"/>
            <a:ext cx="1536825" cy="864724"/>
          </a:xfrm>
          <a:prstGeom prst="rect">
            <a:avLst/>
          </a:prstGeom>
          <a:noFill/>
          <a:ln>
            <a:noFill/>
          </a:ln>
        </p:spPr>
      </p:pic>
      <p:pic>
        <p:nvPicPr>
          <p:cNvPr id="93" name="Google Shape;93;p17"/>
          <p:cNvPicPr preferRelativeResize="0"/>
          <p:nvPr/>
        </p:nvPicPr>
        <p:blipFill>
          <a:blip r:embed="rId4">
            <a:alphaModFix/>
          </a:blip>
          <a:stretch>
            <a:fillRect/>
          </a:stretch>
        </p:blipFill>
        <p:spPr>
          <a:xfrm>
            <a:off x="1994050" y="176200"/>
            <a:ext cx="4930176" cy="2344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1658825" y="226300"/>
            <a:ext cx="5659500" cy="1086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66666"/>
              <a:buFont typeface="Arial"/>
              <a:buNone/>
            </a:pPr>
            <a:r>
              <a:rPr lang="en" sz="3600">
                <a:solidFill>
                  <a:srgbClr val="262626"/>
                </a:solidFill>
                <a:latin typeface="Book Antiqua"/>
                <a:ea typeface="Book Antiqua"/>
                <a:cs typeface="Book Antiqua"/>
                <a:sym typeface="Book Antiqua"/>
              </a:rPr>
              <a:t>DAY 1: REGION 1</a:t>
            </a:r>
            <a:br>
              <a:rPr lang="en" sz="3600">
                <a:solidFill>
                  <a:srgbClr val="262626"/>
                </a:solidFill>
                <a:latin typeface="Book Antiqua"/>
                <a:ea typeface="Book Antiqua"/>
                <a:cs typeface="Book Antiqua"/>
                <a:sym typeface="Book Antiqua"/>
              </a:rPr>
            </a:br>
            <a:r>
              <a:rPr lang="en" sz="3488">
                <a:solidFill>
                  <a:srgbClr val="262626"/>
                </a:solidFill>
                <a:latin typeface="Book Antiqua"/>
                <a:ea typeface="Book Antiqua"/>
                <a:cs typeface="Book Antiqua"/>
                <a:sym typeface="Book Antiqua"/>
              </a:rPr>
              <a:t>South Pacific/Southeast Asia</a:t>
            </a:r>
            <a:br>
              <a:rPr lang="en" sz="2000">
                <a:solidFill>
                  <a:srgbClr val="262626"/>
                </a:solidFill>
                <a:latin typeface="Book Antiqua"/>
                <a:ea typeface="Book Antiqua"/>
                <a:cs typeface="Book Antiqua"/>
                <a:sym typeface="Book Antiqua"/>
              </a:rPr>
            </a:br>
            <a:endParaRPr/>
          </a:p>
        </p:txBody>
      </p:sp>
      <p:sp>
        <p:nvSpPr>
          <p:cNvPr id="99" name="Google Shape;99;p18"/>
          <p:cNvSpPr txBox="1"/>
          <p:nvPr>
            <p:ph idx="1" type="body"/>
          </p:nvPr>
        </p:nvSpPr>
        <p:spPr>
          <a:xfrm>
            <a:off x="248625" y="2126538"/>
            <a:ext cx="4260300" cy="2568000"/>
          </a:xfrm>
          <a:prstGeom prst="rect">
            <a:avLst/>
          </a:prstGeom>
        </p:spPr>
        <p:txBody>
          <a:bodyPr anchorCtr="0" anchor="t" bIns="91425" lIns="91425" spcFirstLastPara="1" rIns="91425" wrap="square" tIns="91425">
            <a:normAutofit fontScale="85000" lnSpcReduction="10000"/>
          </a:bodyPr>
          <a:lstStyle/>
          <a:p>
            <a:pPr indent="0" lvl="0" marL="0" rtl="0" algn="l">
              <a:lnSpc>
                <a:spcPct val="90000"/>
              </a:lnSpc>
              <a:spcBef>
                <a:spcPts val="0"/>
              </a:spcBef>
              <a:spcAft>
                <a:spcPts val="0"/>
              </a:spcAft>
              <a:buClr>
                <a:schemeClr val="dk1"/>
              </a:buClr>
              <a:buSzPct val="68750"/>
              <a:buFont typeface="Arial"/>
              <a:buNone/>
            </a:pPr>
            <a:r>
              <a:rPr b="1" lang="en" sz="1600">
                <a:solidFill>
                  <a:srgbClr val="262626"/>
                </a:solidFill>
                <a:latin typeface="Book Antiqua"/>
                <a:ea typeface="Book Antiqua"/>
                <a:cs typeface="Book Antiqua"/>
                <a:sym typeface="Book Antiqua"/>
              </a:rPr>
              <a:t>Believers to Abide &amp; Bear Much Fruit: </a:t>
            </a:r>
            <a:r>
              <a:rPr i="1" lang="en" sz="1600">
                <a:solidFill>
                  <a:srgbClr val="262626"/>
                </a:solidFill>
                <a:latin typeface="Book Antiqua"/>
                <a:ea typeface="Book Antiqua"/>
                <a:cs typeface="Book Antiqua"/>
                <a:sym typeface="Book Antiqua"/>
              </a:rPr>
              <a:t>I am the vine; you are the branches. If you remain in me and I in you, you will bear much fruit; apart from me you can do nothing.</a:t>
            </a:r>
            <a:r>
              <a:rPr lang="en" sz="1600">
                <a:solidFill>
                  <a:srgbClr val="262626"/>
                </a:solidFill>
                <a:latin typeface="Book Antiqua"/>
                <a:ea typeface="Book Antiqua"/>
                <a:cs typeface="Book Antiqua"/>
                <a:sym typeface="Book Antiqua"/>
              </a:rPr>
              <a:t> John 15:5</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Clr>
                <a:schemeClr val="dk1"/>
              </a:buClr>
              <a:buSzPct val="68750"/>
              <a:buFont typeface="Arial"/>
              <a:buNone/>
            </a:pPr>
            <a:r>
              <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Clr>
                <a:schemeClr val="dk1"/>
              </a:buClr>
              <a:buSzPct val="68750"/>
              <a:buFont typeface="Arial"/>
              <a:buNone/>
            </a:pPr>
            <a:r>
              <a:rPr b="1" lang="en" sz="1600">
                <a:solidFill>
                  <a:srgbClr val="262626"/>
                </a:solidFill>
                <a:latin typeface="Book Antiqua"/>
                <a:ea typeface="Book Antiqua"/>
                <a:cs typeface="Book Antiqua"/>
                <a:sym typeface="Book Antiqua"/>
              </a:rPr>
              <a:t>Increased Power in Unity among Believers </a:t>
            </a:r>
            <a:r>
              <a:rPr i="1" lang="en" sz="1600">
                <a:solidFill>
                  <a:srgbClr val="262626"/>
                </a:solidFill>
                <a:latin typeface="Book Antiqua"/>
                <a:ea typeface="Book Antiqua"/>
                <a:cs typeface="Book Antiqua"/>
                <a:sym typeface="Book Antiqua"/>
              </a:rPr>
              <a:t>Five of you will chase a hundred, and a hundred of you will chase ten thousand.... </a:t>
            </a:r>
            <a:r>
              <a:rPr lang="en" sz="1600">
                <a:solidFill>
                  <a:srgbClr val="262626"/>
                </a:solidFill>
                <a:latin typeface="Book Antiqua"/>
                <a:ea typeface="Book Antiqua"/>
                <a:cs typeface="Book Antiqua"/>
                <a:sym typeface="Book Antiqua"/>
              </a:rPr>
              <a:t>Leviticus 26:8</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Clr>
                <a:schemeClr val="dk1"/>
              </a:buClr>
              <a:buSzPct val="68750"/>
              <a:buFont typeface="Arial"/>
              <a:buNone/>
            </a:pPr>
            <a:r>
              <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Clr>
                <a:schemeClr val="dk1"/>
              </a:buClr>
              <a:buSzPct val="68750"/>
              <a:buFont typeface="Arial"/>
              <a:buNone/>
            </a:pPr>
            <a:r>
              <a:rPr b="1" lang="en" sz="1600">
                <a:solidFill>
                  <a:srgbClr val="262626"/>
                </a:solidFill>
                <a:latin typeface="Book Antiqua"/>
                <a:ea typeface="Book Antiqua"/>
                <a:cs typeface="Book Antiqua"/>
                <a:sym typeface="Book Antiqua"/>
              </a:rPr>
              <a:t>Widespread Revelation of the glory of the Lord: </a:t>
            </a:r>
            <a:r>
              <a:rPr i="1" lang="en" sz="1600">
                <a:solidFill>
                  <a:srgbClr val="262626"/>
                </a:solidFill>
                <a:latin typeface="Book Antiqua"/>
                <a:ea typeface="Book Antiqua"/>
                <a:cs typeface="Book Antiqua"/>
                <a:sym typeface="Book Antiqua"/>
              </a:rPr>
              <a:t>For the earth will be filled with the knowledge of the glory of the Lord as the waters cover the sea.”</a:t>
            </a:r>
            <a:r>
              <a:rPr lang="en" sz="1600">
                <a:solidFill>
                  <a:srgbClr val="262626"/>
                </a:solidFill>
                <a:latin typeface="Book Antiqua"/>
                <a:ea typeface="Book Antiqua"/>
                <a:cs typeface="Book Antiqua"/>
                <a:sym typeface="Book Antiqua"/>
              </a:rPr>
              <a:t> Habakkuk 2:14</a:t>
            </a:r>
            <a:endParaRPr sz="1600">
              <a:solidFill>
                <a:srgbClr val="262626"/>
              </a:solidFill>
              <a:latin typeface="Book Antiqua"/>
              <a:ea typeface="Book Antiqua"/>
              <a:cs typeface="Book Antiqua"/>
              <a:sym typeface="Book Antiqua"/>
            </a:endParaRPr>
          </a:p>
          <a:p>
            <a:pPr indent="0" lvl="0" marL="0" rtl="0" algn="l">
              <a:spcBef>
                <a:spcPts val="0"/>
              </a:spcBef>
              <a:spcAft>
                <a:spcPts val="1200"/>
              </a:spcAft>
              <a:buNone/>
            </a:pPr>
            <a:r>
              <a:t/>
            </a:r>
            <a:endParaRPr/>
          </a:p>
        </p:txBody>
      </p:sp>
      <p:pic>
        <p:nvPicPr>
          <p:cNvPr id="100" name="Google Shape;100;p18"/>
          <p:cNvPicPr preferRelativeResize="0"/>
          <p:nvPr/>
        </p:nvPicPr>
        <p:blipFill rotWithShape="1">
          <a:blip r:embed="rId3">
            <a:alphaModFix/>
          </a:blip>
          <a:srcRect b="0" l="0" r="0" t="0"/>
          <a:stretch/>
        </p:blipFill>
        <p:spPr>
          <a:xfrm>
            <a:off x="4572000" y="1940262"/>
            <a:ext cx="3920701" cy="2940526"/>
          </a:xfrm>
          <a:prstGeom prst="rect">
            <a:avLst/>
          </a:prstGeom>
          <a:noFill/>
          <a:ln>
            <a:noFill/>
          </a:ln>
        </p:spPr>
      </p:pic>
      <p:pic>
        <p:nvPicPr>
          <p:cNvPr id="101" name="Google Shape;101;p18"/>
          <p:cNvPicPr preferRelativeResize="0"/>
          <p:nvPr/>
        </p:nvPicPr>
        <p:blipFill>
          <a:blip r:embed="rId4">
            <a:alphaModFix/>
          </a:blip>
          <a:stretch>
            <a:fillRect/>
          </a:stretch>
        </p:blipFill>
        <p:spPr>
          <a:xfrm>
            <a:off x="121998" y="101650"/>
            <a:ext cx="1536825" cy="864724"/>
          </a:xfrm>
          <a:prstGeom prst="rect">
            <a:avLst/>
          </a:prstGeom>
          <a:noFill/>
          <a:ln>
            <a:noFill/>
          </a:ln>
        </p:spPr>
      </p:pic>
      <p:pic>
        <p:nvPicPr>
          <p:cNvPr id="102" name="Google Shape;102;p18"/>
          <p:cNvPicPr preferRelativeResize="0"/>
          <p:nvPr/>
        </p:nvPicPr>
        <p:blipFill>
          <a:blip r:embed="rId5">
            <a:alphaModFix/>
          </a:blip>
          <a:stretch>
            <a:fillRect/>
          </a:stretch>
        </p:blipFill>
        <p:spPr>
          <a:xfrm>
            <a:off x="7344850" y="172200"/>
            <a:ext cx="1628950" cy="2036175"/>
          </a:xfrm>
          <a:prstGeom prst="rect">
            <a:avLst/>
          </a:prstGeom>
          <a:noFill/>
          <a:ln>
            <a:noFill/>
          </a:ln>
        </p:spPr>
      </p:pic>
      <p:sp>
        <p:nvSpPr>
          <p:cNvPr id="103" name="Google Shape;103;p18"/>
          <p:cNvSpPr txBox="1"/>
          <p:nvPr/>
        </p:nvSpPr>
        <p:spPr>
          <a:xfrm>
            <a:off x="337750" y="1248525"/>
            <a:ext cx="70071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262626"/>
                </a:solidFill>
                <a:latin typeface="Book Antiqua"/>
                <a:ea typeface="Book Antiqua"/>
                <a:cs typeface="Book Antiqua"/>
                <a:sym typeface="Book Antiqua"/>
              </a:rPr>
              <a:t>38</a:t>
            </a:r>
            <a:r>
              <a:rPr b="1" lang="en" sz="2000">
                <a:solidFill>
                  <a:srgbClr val="262626"/>
                </a:solidFill>
                <a:latin typeface="Book Antiqua"/>
                <a:ea typeface="Book Antiqua"/>
                <a:cs typeface="Book Antiqua"/>
                <a:sym typeface="Book Antiqua"/>
              </a:rPr>
              <a:t> nations - 49.7% Unreached </a:t>
            </a:r>
            <a:endParaRPr b="1" sz="2000">
              <a:solidFill>
                <a:srgbClr val="262626"/>
              </a:solidFill>
              <a:latin typeface="Book Antiqua"/>
              <a:ea typeface="Book Antiqua"/>
              <a:cs typeface="Book Antiqua"/>
              <a:sym typeface="Book Antiqua"/>
            </a:endParaRPr>
          </a:p>
          <a:p>
            <a:pPr indent="0" lvl="0" marL="0" rtl="0" algn="ctr">
              <a:spcBef>
                <a:spcPts val="0"/>
              </a:spcBef>
              <a:spcAft>
                <a:spcPts val="0"/>
              </a:spcAft>
              <a:buNone/>
            </a:pPr>
            <a:r>
              <a:rPr b="1" lang="en" sz="2000">
                <a:solidFill>
                  <a:srgbClr val="262626"/>
                </a:solidFill>
                <a:latin typeface="Book Antiqua"/>
                <a:ea typeface="Book Antiqua"/>
                <a:cs typeface="Book Antiqua"/>
                <a:sym typeface="Book Antiqua"/>
              </a:rPr>
              <a:t>756 UPG’s - 329M Population Unreached</a:t>
            </a:r>
            <a:endParaRPr b="1"/>
          </a:p>
        </p:txBody>
      </p:sp>
      <p:sp>
        <p:nvSpPr>
          <p:cNvPr id="104" name="Google Shape;104;p18"/>
          <p:cNvSpPr txBox="1"/>
          <p:nvPr/>
        </p:nvSpPr>
        <p:spPr>
          <a:xfrm>
            <a:off x="7344825" y="2159000"/>
            <a:ext cx="1629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Sinhalese of Australia</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11700" y="158550"/>
            <a:ext cx="7624200" cy="14439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66666"/>
              <a:buFont typeface="Arial"/>
              <a:buNone/>
            </a:pPr>
            <a:r>
              <a:rPr lang="en" sz="3600">
                <a:solidFill>
                  <a:srgbClr val="262626"/>
                </a:solidFill>
                <a:latin typeface="Book Antiqua"/>
                <a:ea typeface="Book Antiqua"/>
                <a:cs typeface="Book Antiqua"/>
                <a:sym typeface="Book Antiqua"/>
              </a:rPr>
              <a:t>DAY 2: REGION 2</a:t>
            </a:r>
            <a:br>
              <a:rPr lang="en" sz="3600">
                <a:solidFill>
                  <a:srgbClr val="262626"/>
                </a:solidFill>
                <a:latin typeface="Book Antiqua"/>
                <a:ea typeface="Book Antiqua"/>
                <a:cs typeface="Book Antiqua"/>
                <a:sym typeface="Book Antiqua"/>
              </a:rPr>
            </a:br>
            <a:r>
              <a:rPr lang="en" sz="3600">
                <a:solidFill>
                  <a:srgbClr val="262626"/>
                </a:solidFill>
                <a:latin typeface="Book Antiqua"/>
                <a:ea typeface="Book Antiqua"/>
                <a:cs typeface="Book Antiqua"/>
                <a:sym typeface="Book Antiqua"/>
              </a:rPr>
              <a:t>Northeast Asia</a:t>
            </a:r>
            <a:br>
              <a:rPr lang="en" sz="2000">
                <a:solidFill>
                  <a:srgbClr val="262626"/>
                </a:solidFill>
                <a:latin typeface="Book Antiqua"/>
                <a:ea typeface="Book Antiqua"/>
                <a:cs typeface="Book Antiqua"/>
                <a:sym typeface="Book Antiqua"/>
              </a:rPr>
            </a:br>
            <a:r>
              <a:rPr lang="en" sz="2000">
                <a:solidFill>
                  <a:srgbClr val="262626"/>
                </a:solidFill>
                <a:latin typeface="Book Antiqua"/>
                <a:ea typeface="Book Antiqua"/>
                <a:cs typeface="Book Antiqua"/>
                <a:sym typeface="Book Antiqua"/>
              </a:rPr>
              <a:t>8 nations/528 UPGs/74.5% unreached/307M pop. unreached     </a:t>
            </a:r>
            <a:endParaRPr sz="2400">
              <a:solidFill>
                <a:srgbClr val="262626"/>
              </a:solidFill>
              <a:latin typeface="Book Antiqua"/>
              <a:ea typeface="Book Antiqua"/>
              <a:cs typeface="Book Antiqua"/>
              <a:sym typeface="Book Antiqua"/>
            </a:endParaRPr>
          </a:p>
          <a:p>
            <a:pPr indent="0" lvl="0" marL="0" rtl="0" algn="l">
              <a:spcBef>
                <a:spcPts val="0"/>
              </a:spcBef>
              <a:spcAft>
                <a:spcPts val="0"/>
              </a:spcAft>
              <a:buNone/>
            </a:pPr>
            <a:r>
              <a:t/>
            </a:r>
            <a:endParaRPr/>
          </a:p>
        </p:txBody>
      </p:sp>
      <p:sp>
        <p:nvSpPr>
          <p:cNvPr id="110" name="Google Shape;110;p19"/>
          <p:cNvSpPr txBox="1"/>
          <p:nvPr>
            <p:ph idx="1" type="body"/>
          </p:nvPr>
        </p:nvSpPr>
        <p:spPr>
          <a:xfrm>
            <a:off x="311700" y="1802425"/>
            <a:ext cx="4125900" cy="3173100"/>
          </a:xfrm>
          <a:prstGeom prst="rect">
            <a:avLst/>
          </a:prstGeom>
        </p:spPr>
        <p:txBody>
          <a:bodyPr anchorCtr="0" anchor="t" bIns="91425" lIns="91425" spcFirstLastPara="1" rIns="91425" wrap="square" tIns="91425">
            <a:normAutofit fontScale="92500" lnSpcReduction="20000"/>
          </a:bodyPr>
          <a:lstStyle/>
          <a:p>
            <a:pPr indent="0" lvl="0" marL="0" rtl="0" algn="l">
              <a:lnSpc>
                <a:spcPct val="90000"/>
              </a:lnSpc>
              <a:spcBef>
                <a:spcPts val="0"/>
              </a:spcBef>
              <a:spcAft>
                <a:spcPts val="0"/>
              </a:spcAft>
              <a:buClr>
                <a:schemeClr val="dk1"/>
              </a:buClr>
              <a:buSzPct val="85000"/>
              <a:buFont typeface="Arial"/>
              <a:buNone/>
            </a:pPr>
            <a:r>
              <a:rPr b="1" lang="en" sz="1600">
                <a:solidFill>
                  <a:srgbClr val="262626"/>
                </a:solidFill>
                <a:latin typeface="Book Antiqua"/>
                <a:ea typeface="Book Antiqua"/>
                <a:cs typeface="Book Antiqua"/>
                <a:sym typeface="Book Antiqua"/>
              </a:rPr>
              <a:t>Faith-filled Expectation for Harvest </a:t>
            </a:r>
            <a:r>
              <a:rPr i="1" lang="en" sz="1600">
                <a:solidFill>
                  <a:srgbClr val="262626"/>
                </a:solidFill>
                <a:latin typeface="Book Antiqua"/>
                <a:ea typeface="Book Antiqua"/>
                <a:cs typeface="Book Antiqua"/>
                <a:sym typeface="Book Antiqua"/>
              </a:rPr>
              <a:t>“Have faith in God,” Jesus answered. “Truly I tell you, if anyone says to this mountain, ‘Go, throw yourself into the sea,’ and does not doubt in their heart but believes that what they say will happen, it will be done for them.” </a:t>
            </a:r>
            <a:r>
              <a:rPr lang="en" sz="1600">
                <a:solidFill>
                  <a:srgbClr val="262626"/>
                </a:solidFill>
                <a:latin typeface="Book Antiqua"/>
                <a:ea typeface="Book Antiqua"/>
                <a:cs typeface="Book Antiqua"/>
                <a:sym typeface="Book Antiqua"/>
              </a:rPr>
              <a:t>Mark 11:22-23</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Clr>
                <a:schemeClr val="dk1"/>
              </a:buClr>
              <a:buSzPct val="85000"/>
              <a:buFont typeface="Arial"/>
              <a:buNone/>
            </a:pPr>
            <a:r>
              <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Clr>
                <a:schemeClr val="dk1"/>
              </a:buClr>
              <a:buSzPct val="85000"/>
              <a:buFont typeface="Arial"/>
              <a:buNone/>
            </a:pPr>
            <a:r>
              <a:rPr b="1" lang="en" sz="1600">
                <a:solidFill>
                  <a:srgbClr val="262626"/>
                </a:solidFill>
                <a:latin typeface="Book Antiqua"/>
                <a:ea typeface="Book Antiqua"/>
                <a:cs typeface="Book Antiqua"/>
                <a:sym typeface="Book Antiqua"/>
              </a:rPr>
              <a:t>Strongholds Torn Down </a:t>
            </a:r>
            <a:r>
              <a:rPr i="1" lang="en" sz="1600">
                <a:solidFill>
                  <a:srgbClr val="262626"/>
                </a:solidFill>
                <a:latin typeface="Book Antiqua"/>
                <a:ea typeface="Book Antiqua"/>
                <a:cs typeface="Book Antiqua"/>
                <a:sym typeface="Book Antiqua"/>
              </a:rPr>
              <a:t>“The weapons we fight with are not the weapons of the world. On the contrary, they have divine power to demolish strongholds.” </a:t>
            </a:r>
            <a:r>
              <a:rPr lang="en" sz="1600">
                <a:solidFill>
                  <a:srgbClr val="262626"/>
                </a:solidFill>
                <a:latin typeface="Book Antiqua"/>
                <a:ea typeface="Book Antiqua"/>
                <a:cs typeface="Book Antiqua"/>
                <a:sym typeface="Book Antiqua"/>
              </a:rPr>
              <a:t>2 Corinthians 10:3-4</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Clr>
                <a:schemeClr val="dk1"/>
              </a:buClr>
              <a:buSzPct val="85000"/>
              <a:buFont typeface="Arial"/>
              <a:buNone/>
            </a:pPr>
            <a:r>
              <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None/>
            </a:pPr>
            <a:r>
              <a:rPr b="1" lang="en" sz="1600">
                <a:solidFill>
                  <a:srgbClr val="262626"/>
                </a:solidFill>
                <a:latin typeface="Book Antiqua"/>
                <a:ea typeface="Book Antiqua"/>
                <a:cs typeface="Book Antiqua"/>
                <a:sym typeface="Book Antiqua"/>
              </a:rPr>
              <a:t>People of Peace &amp; Provision </a:t>
            </a:r>
            <a:r>
              <a:rPr i="1" lang="en" sz="1600">
                <a:solidFill>
                  <a:srgbClr val="262626"/>
                </a:solidFill>
                <a:latin typeface="Book Antiqua"/>
                <a:ea typeface="Book Antiqua"/>
                <a:cs typeface="Book Antiqua"/>
                <a:sym typeface="Book Antiqua"/>
              </a:rPr>
              <a:t>“Stay there, eating and drinking whatever they give you, for the worker deserves his wages. Do not move around from house to house.” </a:t>
            </a:r>
            <a:r>
              <a:rPr lang="en" sz="1600">
                <a:solidFill>
                  <a:srgbClr val="262626"/>
                </a:solidFill>
                <a:latin typeface="Book Antiqua"/>
                <a:ea typeface="Book Antiqua"/>
                <a:cs typeface="Book Antiqua"/>
                <a:sym typeface="Book Antiqua"/>
              </a:rPr>
              <a:t>Luke 10:7</a:t>
            </a:r>
            <a:endParaRPr/>
          </a:p>
        </p:txBody>
      </p:sp>
      <p:pic>
        <p:nvPicPr>
          <p:cNvPr id="111" name="Google Shape;111;p19"/>
          <p:cNvPicPr preferRelativeResize="0"/>
          <p:nvPr/>
        </p:nvPicPr>
        <p:blipFill>
          <a:blip r:embed="rId3">
            <a:alphaModFix/>
          </a:blip>
          <a:stretch>
            <a:fillRect/>
          </a:stretch>
        </p:blipFill>
        <p:spPr>
          <a:xfrm>
            <a:off x="4515550" y="2102538"/>
            <a:ext cx="4181850" cy="2787925"/>
          </a:xfrm>
          <a:prstGeom prst="rect">
            <a:avLst/>
          </a:prstGeom>
          <a:noFill/>
          <a:ln>
            <a:noFill/>
          </a:ln>
        </p:spPr>
      </p:pic>
      <p:pic>
        <p:nvPicPr>
          <p:cNvPr id="112" name="Google Shape;112;p19"/>
          <p:cNvPicPr preferRelativeResize="0"/>
          <p:nvPr/>
        </p:nvPicPr>
        <p:blipFill>
          <a:blip r:embed="rId4">
            <a:alphaModFix/>
          </a:blip>
          <a:stretch>
            <a:fillRect/>
          </a:stretch>
        </p:blipFill>
        <p:spPr>
          <a:xfrm>
            <a:off x="121998" y="101650"/>
            <a:ext cx="1536825" cy="864724"/>
          </a:xfrm>
          <a:prstGeom prst="rect">
            <a:avLst/>
          </a:prstGeom>
          <a:noFill/>
          <a:ln>
            <a:noFill/>
          </a:ln>
        </p:spPr>
      </p:pic>
      <p:pic>
        <p:nvPicPr>
          <p:cNvPr id="113" name="Google Shape;113;p19"/>
          <p:cNvPicPr preferRelativeResize="0"/>
          <p:nvPr/>
        </p:nvPicPr>
        <p:blipFill>
          <a:blip r:embed="rId5">
            <a:alphaModFix/>
          </a:blip>
          <a:stretch>
            <a:fillRect/>
          </a:stretch>
        </p:blipFill>
        <p:spPr>
          <a:xfrm>
            <a:off x="7472725" y="101650"/>
            <a:ext cx="1600725" cy="2000900"/>
          </a:xfrm>
          <a:prstGeom prst="rect">
            <a:avLst/>
          </a:prstGeom>
          <a:noFill/>
          <a:ln>
            <a:noFill/>
          </a:ln>
        </p:spPr>
      </p:pic>
      <p:sp>
        <p:nvSpPr>
          <p:cNvPr id="114" name="Google Shape;114;p19"/>
          <p:cNvSpPr txBox="1"/>
          <p:nvPr/>
        </p:nvSpPr>
        <p:spPr>
          <a:xfrm>
            <a:off x="7436550" y="2095500"/>
            <a:ext cx="1679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Uyghur of China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1805975" y="185125"/>
            <a:ext cx="6828600" cy="1042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66666"/>
              <a:buFont typeface="Arial"/>
              <a:buNone/>
            </a:pPr>
            <a:r>
              <a:rPr lang="en" sz="3600">
                <a:solidFill>
                  <a:srgbClr val="262626"/>
                </a:solidFill>
                <a:latin typeface="Book Antiqua"/>
                <a:ea typeface="Book Antiqua"/>
                <a:cs typeface="Book Antiqua"/>
                <a:sym typeface="Book Antiqua"/>
              </a:rPr>
              <a:t>Day 3: REGION 3</a:t>
            </a:r>
            <a:br>
              <a:rPr lang="en" sz="3600">
                <a:solidFill>
                  <a:srgbClr val="262626"/>
                </a:solidFill>
                <a:latin typeface="Book Antiqua"/>
                <a:ea typeface="Book Antiqua"/>
                <a:cs typeface="Book Antiqua"/>
                <a:sym typeface="Book Antiqua"/>
              </a:rPr>
            </a:br>
            <a:r>
              <a:rPr lang="en" sz="3600">
                <a:solidFill>
                  <a:srgbClr val="262626"/>
                </a:solidFill>
                <a:latin typeface="Book Antiqua"/>
                <a:ea typeface="Book Antiqua"/>
                <a:cs typeface="Book Antiqua"/>
                <a:sym typeface="Book Antiqua"/>
              </a:rPr>
              <a:t>South Asia</a:t>
            </a:r>
            <a:br>
              <a:rPr lang="en" sz="2000">
                <a:solidFill>
                  <a:srgbClr val="262626"/>
                </a:solidFill>
                <a:latin typeface="Book Antiqua"/>
                <a:ea typeface="Book Antiqua"/>
                <a:cs typeface="Book Antiqua"/>
                <a:sym typeface="Book Antiqua"/>
              </a:rPr>
            </a:br>
            <a:endParaRPr/>
          </a:p>
        </p:txBody>
      </p:sp>
      <p:sp>
        <p:nvSpPr>
          <p:cNvPr id="120" name="Google Shape;120;p20"/>
          <p:cNvSpPr txBox="1"/>
          <p:nvPr>
            <p:ph idx="1" type="body"/>
          </p:nvPr>
        </p:nvSpPr>
        <p:spPr>
          <a:xfrm>
            <a:off x="122000" y="1871400"/>
            <a:ext cx="4260300" cy="3139500"/>
          </a:xfrm>
          <a:prstGeom prst="rect">
            <a:avLst/>
          </a:prstGeom>
        </p:spPr>
        <p:txBody>
          <a:bodyPr anchorCtr="0" anchor="t" bIns="91425" lIns="91425" spcFirstLastPara="1" rIns="91425" wrap="square" tIns="91425">
            <a:normAutofit fontScale="92500" lnSpcReduction="20000"/>
          </a:bodyPr>
          <a:lstStyle/>
          <a:p>
            <a:pPr indent="0" lvl="0" marL="0" rtl="0" algn="l">
              <a:lnSpc>
                <a:spcPct val="90000"/>
              </a:lnSpc>
              <a:spcBef>
                <a:spcPts val="0"/>
              </a:spcBef>
              <a:spcAft>
                <a:spcPts val="0"/>
              </a:spcAft>
              <a:buClr>
                <a:schemeClr val="dk1"/>
              </a:buClr>
              <a:buSzPct val="85000"/>
              <a:buFont typeface="Arial"/>
              <a:buNone/>
            </a:pPr>
            <a:r>
              <a:rPr b="1" lang="en" sz="1600">
                <a:solidFill>
                  <a:srgbClr val="262626"/>
                </a:solidFill>
                <a:latin typeface="Book Antiqua"/>
                <a:ea typeface="Book Antiqua"/>
                <a:cs typeface="Book Antiqua"/>
                <a:sym typeface="Book Antiqua"/>
              </a:rPr>
              <a:t>Workers </a:t>
            </a:r>
            <a:r>
              <a:rPr i="1" lang="en" sz="1600">
                <a:solidFill>
                  <a:srgbClr val="262626"/>
                </a:solidFill>
                <a:latin typeface="Book Antiqua"/>
                <a:ea typeface="Book Antiqua"/>
                <a:cs typeface="Book Antiqua"/>
                <a:sym typeface="Book Antiqua"/>
              </a:rPr>
              <a:t>He told them, “The harvest is plentiful, but the workers are few. Ask the Lord of the harvest, therefore, to send out workers into his harvest field.</a:t>
            </a:r>
            <a:r>
              <a:rPr lang="en" sz="1600">
                <a:solidFill>
                  <a:srgbClr val="262626"/>
                </a:solidFill>
                <a:latin typeface="Book Antiqua"/>
                <a:ea typeface="Book Antiqua"/>
                <a:cs typeface="Book Antiqua"/>
                <a:sym typeface="Book Antiqua"/>
              </a:rPr>
              <a:t> Luke 10:2</a:t>
            </a:r>
            <a:br>
              <a:rPr lang="en" sz="1600">
                <a:solidFill>
                  <a:srgbClr val="262626"/>
                </a:solidFill>
                <a:latin typeface="Book Antiqua"/>
                <a:ea typeface="Book Antiqua"/>
                <a:cs typeface="Book Antiqua"/>
                <a:sym typeface="Book Antiqua"/>
              </a:rPr>
            </a:br>
            <a:endParaRPr sz="1600">
              <a:solidFill>
                <a:srgbClr val="262626"/>
              </a:solidFill>
              <a:latin typeface="Book Antiqua"/>
              <a:ea typeface="Book Antiqua"/>
              <a:cs typeface="Book Antiqua"/>
              <a:sym typeface="Book Antiqua"/>
            </a:endParaRPr>
          </a:p>
          <a:p>
            <a:pPr indent="0" lvl="0" marL="0" rtl="0" algn="l">
              <a:lnSpc>
                <a:spcPct val="90000"/>
              </a:lnSpc>
              <a:spcBef>
                <a:spcPts val="0"/>
              </a:spcBef>
              <a:spcAft>
                <a:spcPts val="0"/>
              </a:spcAft>
              <a:buClr>
                <a:schemeClr val="dk1"/>
              </a:buClr>
              <a:buSzPct val="85000"/>
              <a:buFont typeface="Arial"/>
              <a:buNone/>
            </a:pPr>
            <a:r>
              <a:rPr b="1" lang="en" sz="1600">
                <a:solidFill>
                  <a:srgbClr val="262626"/>
                </a:solidFill>
                <a:latin typeface="Book Antiqua"/>
                <a:ea typeface="Book Antiqua"/>
                <a:cs typeface="Book Antiqua"/>
                <a:sym typeface="Book Antiqua"/>
              </a:rPr>
              <a:t>Abiding Fruit </a:t>
            </a:r>
            <a:r>
              <a:rPr i="1" lang="en" sz="1600">
                <a:solidFill>
                  <a:srgbClr val="262626"/>
                </a:solidFill>
                <a:latin typeface="Book Antiqua"/>
                <a:ea typeface="Book Antiqua"/>
                <a:cs typeface="Book Antiqua"/>
                <a:sym typeface="Book Antiqua"/>
              </a:rPr>
              <a:t>But the seed falling on good soil refers to someone who hears the word and understands it. This is the one who produces a crop, yielding a hundred, sixty or thirty times what was sown. </a:t>
            </a:r>
            <a:r>
              <a:rPr lang="en" sz="1600">
                <a:solidFill>
                  <a:srgbClr val="262626"/>
                </a:solidFill>
                <a:latin typeface="Book Antiqua"/>
                <a:ea typeface="Book Antiqua"/>
                <a:cs typeface="Book Antiqua"/>
                <a:sym typeface="Book Antiqua"/>
              </a:rPr>
              <a:t>Matthew 13:23</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Clr>
                <a:schemeClr val="dk1"/>
              </a:buClr>
              <a:buSzPct val="85000"/>
              <a:buFont typeface="Arial"/>
              <a:buNone/>
            </a:pPr>
            <a:r>
              <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None/>
            </a:pPr>
            <a:r>
              <a:rPr b="1" lang="en" sz="1600">
                <a:solidFill>
                  <a:srgbClr val="262626"/>
                </a:solidFill>
                <a:latin typeface="Book Antiqua"/>
                <a:ea typeface="Book Antiqua"/>
                <a:cs typeface="Book Antiqua"/>
                <a:sym typeface="Book Antiqua"/>
              </a:rPr>
              <a:t>Enduring Suffering </a:t>
            </a:r>
            <a:r>
              <a:rPr i="1" lang="en" sz="1600">
                <a:solidFill>
                  <a:srgbClr val="262626"/>
                </a:solidFill>
                <a:latin typeface="Book Antiqua"/>
                <a:ea typeface="Book Antiqua"/>
                <a:cs typeface="Book Antiqua"/>
                <a:sym typeface="Book Antiqua"/>
              </a:rPr>
              <a:t>Not only so, but we also glory in our sufferings, because we know that suffering produces perseverance; perseverance, character; and character, hope. And hope does not put us to shame, because God’s love has been poured out into our hearts through the Holy Spirit, who has been given to us. </a:t>
            </a:r>
            <a:r>
              <a:rPr lang="en" sz="1600">
                <a:solidFill>
                  <a:srgbClr val="262626"/>
                </a:solidFill>
                <a:latin typeface="Book Antiqua"/>
                <a:ea typeface="Book Antiqua"/>
                <a:cs typeface="Book Antiqua"/>
                <a:sym typeface="Book Antiqua"/>
              </a:rPr>
              <a:t>Romans 5:3-5</a:t>
            </a:r>
            <a:endParaRPr/>
          </a:p>
        </p:txBody>
      </p:sp>
      <p:pic>
        <p:nvPicPr>
          <p:cNvPr id="121" name="Google Shape;121;p20"/>
          <p:cNvPicPr preferRelativeResize="0"/>
          <p:nvPr/>
        </p:nvPicPr>
        <p:blipFill>
          <a:blip r:embed="rId3">
            <a:alphaModFix/>
          </a:blip>
          <a:stretch>
            <a:fillRect/>
          </a:stretch>
        </p:blipFill>
        <p:spPr>
          <a:xfrm>
            <a:off x="4423025" y="1871400"/>
            <a:ext cx="4068450" cy="2879900"/>
          </a:xfrm>
          <a:prstGeom prst="rect">
            <a:avLst/>
          </a:prstGeom>
          <a:noFill/>
          <a:ln>
            <a:noFill/>
          </a:ln>
        </p:spPr>
      </p:pic>
      <p:pic>
        <p:nvPicPr>
          <p:cNvPr id="122" name="Google Shape;122;p20"/>
          <p:cNvPicPr preferRelativeResize="0"/>
          <p:nvPr/>
        </p:nvPicPr>
        <p:blipFill>
          <a:blip r:embed="rId4">
            <a:alphaModFix/>
          </a:blip>
          <a:stretch>
            <a:fillRect/>
          </a:stretch>
        </p:blipFill>
        <p:spPr>
          <a:xfrm>
            <a:off x="121998" y="101650"/>
            <a:ext cx="1536825" cy="864724"/>
          </a:xfrm>
          <a:prstGeom prst="rect">
            <a:avLst/>
          </a:prstGeom>
          <a:noFill/>
          <a:ln>
            <a:noFill/>
          </a:ln>
        </p:spPr>
      </p:pic>
      <p:pic>
        <p:nvPicPr>
          <p:cNvPr id="123" name="Google Shape;123;p20"/>
          <p:cNvPicPr preferRelativeResize="0"/>
          <p:nvPr/>
        </p:nvPicPr>
        <p:blipFill>
          <a:blip r:embed="rId5">
            <a:alphaModFix/>
          </a:blip>
          <a:stretch>
            <a:fillRect/>
          </a:stretch>
        </p:blipFill>
        <p:spPr>
          <a:xfrm>
            <a:off x="7457788" y="132275"/>
            <a:ext cx="1621375" cy="2026725"/>
          </a:xfrm>
          <a:prstGeom prst="rect">
            <a:avLst/>
          </a:prstGeom>
          <a:noFill/>
          <a:ln>
            <a:noFill/>
          </a:ln>
        </p:spPr>
      </p:pic>
      <p:sp>
        <p:nvSpPr>
          <p:cNvPr id="124" name="Google Shape;124;p20"/>
          <p:cNvSpPr txBox="1"/>
          <p:nvPr/>
        </p:nvSpPr>
        <p:spPr>
          <a:xfrm>
            <a:off x="238825" y="1143225"/>
            <a:ext cx="72189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rgbClr val="262626"/>
                </a:solidFill>
                <a:latin typeface="Book Antiqua"/>
                <a:ea typeface="Book Antiqua"/>
                <a:cs typeface="Book Antiqua"/>
                <a:sym typeface="Book Antiqua"/>
              </a:rPr>
              <a:t>8 nations/1.7B population unreached</a:t>
            </a:r>
            <a:br>
              <a:rPr lang="en" sz="2000">
                <a:solidFill>
                  <a:srgbClr val="262626"/>
                </a:solidFill>
                <a:latin typeface="Book Antiqua"/>
                <a:ea typeface="Book Antiqua"/>
                <a:cs typeface="Book Antiqua"/>
                <a:sym typeface="Book Antiqua"/>
              </a:rPr>
            </a:br>
            <a:r>
              <a:rPr lang="en" sz="2000">
                <a:solidFill>
                  <a:srgbClr val="262626"/>
                </a:solidFill>
                <a:latin typeface="Book Antiqua"/>
                <a:ea typeface="Book Antiqua"/>
                <a:cs typeface="Book Antiqua"/>
                <a:sym typeface="Book Antiqua"/>
              </a:rPr>
              <a:t>3,477 UPG’s/89.3% unreached</a:t>
            </a:r>
            <a:endParaRPr/>
          </a:p>
        </p:txBody>
      </p:sp>
      <p:sp>
        <p:nvSpPr>
          <p:cNvPr id="125" name="Google Shape;125;p20"/>
          <p:cNvSpPr txBox="1"/>
          <p:nvPr/>
        </p:nvSpPr>
        <p:spPr>
          <a:xfrm>
            <a:off x="7457725" y="2109600"/>
            <a:ext cx="1621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Shaikh of India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ph type="title"/>
          </p:nvPr>
        </p:nvSpPr>
        <p:spPr>
          <a:xfrm>
            <a:off x="311700" y="158576"/>
            <a:ext cx="8520600" cy="18015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66666"/>
              <a:buFont typeface="Arial"/>
              <a:buNone/>
            </a:pPr>
            <a:r>
              <a:rPr lang="en" sz="3600">
                <a:solidFill>
                  <a:srgbClr val="262626"/>
                </a:solidFill>
                <a:latin typeface="Book Antiqua"/>
                <a:ea typeface="Book Antiqua"/>
                <a:cs typeface="Book Antiqua"/>
                <a:sym typeface="Book Antiqua"/>
              </a:rPr>
              <a:t>Day 4: REGION 4</a:t>
            </a:r>
            <a:br>
              <a:rPr lang="en" sz="3600">
                <a:solidFill>
                  <a:srgbClr val="262626"/>
                </a:solidFill>
                <a:latin typeface="Book Antiqua"/>
                <a:ea typeface="Book Antiqua"/>
                <a:cs typeface="Book Antiqua"/>
                <a:sym typeface="Book Antiqua"/>
              </a:rPr>
            </a:br>
            <a:r>
              <a:rPr lang="en" sz="3600">
                <a:solidFill>
                  <a:srgbClr val="262626"/>
                </a:solidFill>
                <a:latin typeface="Book Antiqua"/>
                <a:ea typeface="Book Antiqua"/>
                <a:cs typeface="Book Antiqua"/>
                <a:sym typeface="Book Antiqua"/>
              </a:rPr>
              <a:t>Central Asia</a:t>
            </a:r>
            <a:br>
              <a:rPr lang="en" sz="2000">
                <a:solidFill>
                  <a:srgbClr val="262626"/>
                </a:solidFill>
                <a:latin typeface="Book Antiqua"/>
                <a:ea typeface="Book Antiqua"/>
                <a:cs typeface="Book Antiqua"/>
                <a:sym typeface="Book Antiqua"/>
              </a:rPr>
            </a:br>
            <a:r>
              <a:rPr lang="en" sz="2000">
                <a:solidFill>
                  <a:srgbClr val="262626"/>
                </a:solidFill>
                <a:latin typeface="Book Antiqua"/>
                <a:ea typeface="Book Antiqua"/>
                <a:cs typeface="Book Antiqua"/>
                <a:sym typeface="Book Antiqua"/>
              </a:rPr>
              <a:t>10 nations ⬧ 278M population unreached⬧ 367 UPG’s</a:t>
            </a:r>
            <a:endParaRPr sz="2000">
              <a:solidFill>
                <a:srgbClr val="262626"/>
              </a:solidFill>
              <a:latin typeface="Book Antiqua"/>
              <a:ea typeface="Book Antiqua"/>
              <a:cs typeface="Book Antiqua"/>
              <a:sym typeface="Book Antiqua"/>
            </a:endParaRPr>
          </a:p>
          <a:p>
            <a:pPr indent="0" lvl="0" marL="0" rtl="0" algn="ctr">
              <a:spcBef>
                <a:spcPts val="0"/>
              </a:spcBef>
              <a:spcAft>
                <a:spcPts val="0"/>
              </a:spcAft>
              <a:buClr>
                <a:schemeClr val="dk1"/>
              </a:buClr>
              <a:buSzPct val="120000"/>
              <a:buFont typeface="Arial"/>
              <a:buNone/>
            </a:pPr>
            <a:r>
              <a:rPr lang="en" sz="2000">
                <a:solidFill>
                  <a:srgbClr val="262626"/>
                </a:solidFill>
                <a:latin typeface="Book Antiqua"/>
                <a:ea typeface="Book Antiqua"/>
                <a:cs typeface="Book Antiqua"/>
                <a:sym typeface="Book Antiqua"/>
              </a:rPr>
              <a:t>68.1% unreached</a:t>
            </a:r>
            <a:endParaRPr sz="2000">
              <a:solidFill>
                <a:srgbClr val="262626"/>
              </a:solidFill>
              <a:latin typeface="Book Antiqua"/>
              <a:ea typeface="Book Antiqua"/>
              <a:cs typeface="Book Antiqua"/>
              <a:sym typeface="Book Antiqua"/>
            </a:endParaRPr>
          </a:p>
          <a:p>
            <a:pPr indent="0" lvl="0" marL="0" rtl="0" algn="l">
              <a:spcBef>
                <a:spcPts val="0"/>
              </a:spcBef>
              <a:spcAft>
                <a:spcPts val="0"/>
              </a:spcAft>
              <a:buNone/>
            </a:pPr>
            <a:r>
              <a:t/>
            </a:r>
            <a:endParaRPr/>
          </a:p>
        </p:txBody>
      </p:sp>
      <p:sp>
        <p:nvSpPr>
          <p:cNvPr id="131" name="Google Shape;131;p21"/>
          <p:cNvSpPr txBox="1"/>
          <p:nvPr>
            <p:ph idx="1" type="body"/>
          </p:nvPr>
        </p:nvSpPr>
        <p:spPr>
          <a:xfrm>
            <a:off x="255650" y="1903275"/>
            <a:ext cx="4260300" cy="3049800"/>
          </a:xfrm>
          <a:prstGeom prst="rect">
            <a:avLst/>
          </a:prstGeom>
        </p:spPr>
        <p:txBody>
          <a:bodyPr anchorCtr="0" anchor="t" bIns="91425" lIns="91425" spcFirstLastPara="1" rIns="91425" wrap="square" tIns="91425">
            <a:normAutofit fontScale="92500" lnSpcReduction="10000"/>
          </a:bodyPr>
          <a:lstStyle/>
          <a:p>
            <a:pPr indent="0" lvl="0" marL="0" rtl="0" algn="l">
              <a:lnSpc>
                <a:spcPct val="90000"/>
              </a:lnSpc>
              <a:spcBef>
                <a:spcPts val="0"/>
              </a:spcBef>
              <a:spcAft>
                <a:spcPts val="0"/>
              </a:spcAft>
              <a:buClr>
                <a:schemeClr val="dk1"/>
              </a:buClr>
              <a:buSzPct val="85000"/>
              <a:buFont typeface="Arial"/>
              <a:buNone/>
            </a:pPr>
            <a:r>
              <a:rPr b="1" lang="en" sz="1600">
                <a:solidFill>
                  <a:srgbClr val="262626"/>
                </a:solidFill>
                <a:latin typeface="Book Antiqua"/>
                <a:ea typeface="Book Antiqua"/>
                <a:cs typeface="Book Antiqua"/>
                <a:sym typeface="Book Antiqua"/>
              </a:rPr>
              <a:t>None to Perish </a:t>
            </a:r>
            <a:r>
              <a:rPr i="1" lang="en" sz="1600">
                <a:solidFill>
                  <a:srgbClr val="262626"/>
                </a:solidFill>
                <a:latin typeface="Book Antiqua"/>
                <a:ea typeface="Book Antiqua"/>
                <a:cs typeface="Book Antiqua"/>
                <a:sym typeface="Book Antiqua"/>
              </a:rPr>
              <a:t>The Lord is not slow in keeping his promise, as some understand slowness. Instead he is patient with you, not wanting anyone to perish, but everyone to come to repentance. </a:t>
            </a:r>
            <a:r>
              <a:rPr lang="en" sz="1600">
                <a:solidFill>
                  <a:srgbClr val="262626"/>
                </a:solidFill>
                <a:latin typeface="Book Antiqua"/>
                <a:ea typeface="Book Antiqua"/>
                <a:cs typeface="Book Antiqua"/>
                <a:sym typeface="Book Antiqua"/>
              </a:rPr>
              <a:t>2 Peter 3:9</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Clr>
                <a:schemeClr val="dk1"/>
              </a:buClr>
              <a:buSzPct val="85000"/>
              <a:buFont typeface="Arial"/>
              <a:buNone/>
            </a:pPr>
            <a:r>
              <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Clr>
                <a:schemeClr val="dk1"/>
              </a:buClr>
              <a:buSzPct val="85000"/>
              <a:buFont typeface="Arial"/>
              <a:buNone/>
            </a:pPr>
            <a:r>
              <a:rPr b="1" lang="en" sz="1600">
                <a:solidFill>
                  <a:srgbClr val="262626"/>
                </a:solidFill>
                <a:latin typeface="Book Antiqua"/>
                <a:ea typeface="Book Antiqua"/>
                <a:cs typeface="Book Antiqua"/>
                <a:sym typeface="Book Antiqua"/>
              </a:rPr>
              <a:t>Unveil their Eyes </a:t>
            </a:r>
            <a:r>
              <a:rPr i="1" lang="en" sz="1600">
                <a:solidFill>
                  <a:srgbClr val="262626"/>
                </a:solidFill>
                <a:latin typeface="Book Antiqua"/>
                <a:ea typeface="Book Antiqua"/>
                <a:cs typeface="Book Antiqua"/>
                <a:sym typeface="Book Antiqua"/>
              </a:rPr>
              <a:t>The god of this age has blinded the minds of unbelievers, so that they cannot see the light of the gospel that displays the glory of Christ, who is the image of God.</a:t>
            </a:r>
            <a:r>
              <a:rPr lang="en" sz="1600">
                <a:solidFill>
                  <a:srgbClr val="262626"/>
                </a:solidFill>
                <a:latin typeface="Book Antiqua"/>
                <a:ea typeface="Book Antiqua"/>
                <a:cs typeface="Book Antiqua"/>
                <a:sym typeface="Book Antiqua"/>
              </a:rPr>
              <a:t> 2 Corinthians 4:4</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Clr>
                <a:schemeClr val="dk1"/>
              </a:buClr>
              <a:buSzPct val="85000"/>
              <a:buFont typeface="Arial"/>
              <a:buNone/>
            </a:pPr>
            <a:r>
              <a:t/>
            </a:r>
            <a:endParaRPr sz="1600">
              <a:solidFill>
                <a:srgbClr val="262626"/>
              </a:solidFill>
              <a:latin typeface="Book Antiqua"/>
              <a:ea typeface="Book Antiqua"/>
              <a:cs typeface="Book Antiqua"/>
              <a:sym typeface="Book Antiqua"/>
            </a:endParaRPr>
          </a:p>
          <a:p>
            <a:pPr indent="0" lvl="0" marL="0" rtl="0" algn="l">
              <a:lnSpc>
                <a:spcPct val="90000"/>
              </a:lnSpc>
              <a:spcBef>
                <a:spcPts val="272"/>
              </a:spcBef>
              <a:spcAft>
                <a:spcPts val="0"/>
              </a:spcAft>
              <a:buNone/>
            </a:pPr>
            <a:r>
              <a:rPr b="1" lang="en" sz="1600">
                <a:solidFill>
                  <a:srgbClr val="262626"/>
                </a:solidFill>
                <a:latin typeface="Book Antiqua"/>
                <a:ea typeface="Book Antiqua"/>
                <a:cs typeface="Book Antiqua"/>
                <a:sym typeface="Book Antiqua"/>
              </a:rPr>
              <a:t>Laborers in the Harvest </a:t>
            </a:r>
            <a:r>
              <a:rPr i="1" lang="en" sz="1600">
                <a:solidFill>
                  <a:srgbClr val="262626"/>
                </a:solidFill>
                <a:latin typeface="Book Antiqua"/>
                <a:ea typeface="Book Antiqua"/>
                <a:cs typeface="Book Antiqua"/>
                <a:sym typeface="Book Antiqua"/>
              </a:rPr>
              <a:t>He told them, “The harvest is plentiful, but the workers are few. Ask the Lord of the harvest, therefore, to send out workers into his harvest field. </a:t>
            </a:r>
            <a:r>
              <a:rPr lang="en" sz="1600">
                <a:solidFill>
                  <a:srgbClr val="262626"/>
                </a:solidFill>
                <a:latin typeface="Book Antiqua"/>
                <a:ea typeface="Book Antiqua"/>
                <a:cs typeface="Book Antiqua"/>
                <a:sym typeface="Book Antiqua"/>
              </a:rPr>
              <a:t>Luke 10:2</a:t>
            </a:r>
            <a:endParaRPr/>
          </a:p>
        </p:txBody>
      </p:sp>
      <p:pic>
        <p:nvPicPr>
          <p:cNvPr id="132" name="Google Shape;132;p21"/>
          <p:cNvPicPr preferRelativeResize="0"/>
          <p:nvPr/>
        </p:nvPicPr>
        <p:blipFill>
          <a:blip r:embed="rId3">
            <a:alphaModFix/>
          </a:blip>
          <a:stretch>
            <a:fillRect/>
          </a:stretch>
        </p:blipFill>
        <p:spPr>
          <a:xfrm>
            <a:off x="4325050" y="2051512"/>
            <a:ext cx="4352375" cy="2901575"/>
          </a:xfrm>
          <a:prstGeom prst="rect">
            <a:avLst/>
          </a:prstGeom>
          <a:noFill/>
          <a:ln>
            <a:noFill/>
          </a:ln>
        </p:spPr>
      </p:pic>
      <p:pic>
        <p:nvPicPr>
          <p:cNvPr id="133" name="Google Shape;133;p21"/>
          <p:cNvPicPr preferRelativeResize="0"/>
          <p:nvPr/>
        </p:nvPicPr>
        <p:blipFill>
          <a:blip r:embed="rId4">
            <a:alphaModFix/>
          </a:blip>
          <a:stretch>
            <a:fillRect/>
          </a:stretch>
        </p:blipFill>
        <p:spPr>
          <a:xfrm>
            <a:off x="121998" y="101650"/>
            <a:ext cx="1536825" cy="864724"/>
          </a:xfrm>
          <a:prstGeom prst="rect">
            <a:avLst/>
          </a:prstGeom>
          <a:noFill/>
          <a:ln>
            <a:noFill/>
          </a:ln>
        </p:spPr>
      </p:pic>
      <p:pic>
        <p:nvPicPr>
          <p:cNvPr id="134" name="Google Shape;134;p21"/>
          <p:cNvPicPr preferRelativeResize="0"/>
          <p:nvPr/>
        </p:nvPicPr>
        <p:blipFill>
          <a:blip r:embed="rId5">
            <a:alphaModFix/>
          </a:blip>
          <a:stretch>
            <a:fillRect/>
          </a:stretch>
        </p:blipFill>
        <p:spPr>
          <a:xfrm>
            <a:off x="7471567" y="101650"/>
            <a:ext cx="1605408" cy="1801625"/>
          </a:xfrm>
          <a:prstGeom prst="rect">
            <a:avLst/>
          </a:prstGeom>
          <a:noFill/>
          <a:ln>
            <a:noFill/>
          </a:ln>
        </p:spPr>
      </p:pic>
      <p:sp>
        <p:nvSpPr>
          <p:cNvPr id="135" name="Google Shape;135;p21"/>
          <p:cNvSpPr txBox="1"/>
          <p:nvPr/>
        </p:nvSpPr>
        <p:spPr>
          <a:xfrm>
            <a:off x="7424075" y="1806225"/>
            <a:ext cx="1700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Southern Pashtun of Afghanistan</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